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648" r:id="rId1"/>
  </p:sldMasterIdLst>
  <p:notesMasterIdLst>
    <p:notesMasterId r:id="rId2"/>
  </p:notesMasterIdLst>
  <p:sldIdLst>
    <p:sldId id="256" r:id="rId3"/>
    <p:sldId id="302" r:id="rId4"/>
    <p:sldId id="261" r:id="rId5"/>
    <p:sldId id="303" r:id="rId6"/>
    <p:sldId id="304" r:id="rId7"/>
    <p:sldId id="301" r:id="rId8"/>
    <p:sldId id="299" r:id="rId9"/>
    <p:sldId id="262" r:id="rId10"/>
    <p:sldId id="258" r:id="rId11"/>
    <p:sldId id="300" r:id="rId12"/>
    <p:sldId id="275" r:id="rId13"/>
    <p:sldId id="292" r:id="rId14"/>
    <p:sldId id="293" r:id="rId15"/>
    <p:sldId id="278" r:id="rId16"/>
    <p:sldId id="280" r:id="rId17"/>
    <p:sldId id="305" r:id="rId18"/>
    <p:sldId id="282" r:id="rId19"/>
    <p:sldId id="285" r:id="rId20"/>
    <p:sldId id="264" r:id="rId21"/>
    <p:sldId id="306" r:id="rId22"/>
    <p:sldId id="294" r:id="rId23"/>
    <p:sldId id="296" r:id="rId24"/>
    <p:sldId id="297" r:id="rId25"/>
    <p:sldId id="298" r:id="rId26"/>
    <p:sldId id="287" r:id="rId27"/>
    <p:sldId id="277" r:id="rId28"/>
    <p:sldId id="268" r:id="rId2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prnPr scaleToFitPaper="1"/>
  <p:showPr showNarration="1">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D68EC60B-5C72-4F00-A40B-8A06571290DB}" styleName="Normal Style 1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lum val="90000"/>
            </a:schemeClr>
          </a:solidFill>
        </a:fill>
      </a:tcStyle>
    </a:wholeTbl>
    <a:band1H>
      <a:tcTxStyle/>
      <a:tcStyle>
        <a:tcBdr/>
        <a:fill>
          <a:solidFill>
            <a:schemeClr val="accent2">
              <a:lum val="80000"/>
            </a:schemeClr>
          </a:solidFill>
        </a:fill>
      </a:tcStyle>
    </a:band1H>
    <a:band2H>
      <a:tcTxStyle/>
      <a:tcStyle>
        <a:tcBdr/>
      </a:tcStyle>
    </a:band2H>
    <a:band1V>
      <a:tcTxStyle/>
      <a:tcStyle>
        <a:tcBdr/>
        <a:fill>
          <a:solidFill>
            <a:schemeClr val="accent2">
              <a:lum val="80000"/>
            </a:schemeClr>
          </a:solidFill>
        </a:fill>
      </a:tcStyle>
    </a:band1V>
    <a:band2V>
      <a:tcTxStyle/>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4BBA2D1F-E88D-431A-877F-97C11ED6EE09}" styleName="Light Style 3 - Body/Background 3">
    <a:wholeTbl>
      <a:tcTxStyle>
        <a:fontRef idx="minor">
          <a:scrgbClr r="0" g="0" b="0"/>
        </a:fontRef>
        <a:schemeClr val="tx1"/>
      </a:tcTxStyle>
      <a:tcStyle>
        <a:tcBdr>
          <a:left>
            <a:ln w="32700" cmpd="sng">
              <a:solidFill>
                <a:schemeClr val="dk1"/>
              </a:solidFill>
              <a:prstDash val="dash"/>
            </a:ln>
          </a:left>
          <a:right>
            <a:ln w="32700" cmpd="sng">
              <a:solidFill>
                <a:schemeClr val="dk1"/>
              </a:solidFill>
              <a:prstDash val="dash"/>
            </a:ln>
          </a:right>
          <a:top>
            <a:ln w="32700" cmpd="sng">
              <a:solidFill>
                <a:schemeClr val="dk1"/>
              </a:solidFill>
              <a:prstDash val="dash"/>
            </a:ln>
          </a:top>
          <a:bottom>
            <a:ln w="32700" cmpd="sng">
              <a:solidFill>
                <a:schemeClr val="dk1"/>
              </a:solidFill>
              <a:prstDash val="dash"/>
            </a:ln>
          </a:bottom>
          <a:insideH>
            <a:ln w="22700" cmpd="sng">
              <a:solidFill>
                <a:schemeClr val="dk1"/>
              </a:solidFill>
              <a:prstDash val="sysDot"/>
            </a:ln>
          </a:insideH>
          <a:insideV>
            <a:ln w="22700" cmpd="sng">
              <a:solidFill>
                <a:schemeClr val="dk1"/>
              </a:solidFill>
              <a:prstDash val="sysDot"/>
            </a:ln>
          </a:insideV>
        </a:tcBdr>
        <a:fill>
          <a:noFill/>
        </a:fill>
      </a:tcStyle>
    </a:wholeTbl>
    <a:band1H>
      <a:tcTxStyle/>
      <a:tcStyle>
        <a:tcBdr/>
        <a:fill>
          <a:solidFill>
            <a:schemeClr val="dk1">
              <a:alpha val="20000"/>
            </a:schemeClr>
          </a:solidFill>
        </a:fill>
      </a:tcStyle>
    </a:band1H>
    <a:band1V>
      <a:tcTxStyle/>
      <a:tcStyle>
        <a:tcBdr/>
        <a:fill>
          <a:solidFill>
            <a:schemeClr val="dk1">
              <a:alpha val="20000"/>
            </a:schemeClr>
          </a:solidFill>
        </a:fill>
      </a:tcStyle>
    </a:band1V>
    <a:lastCol>
      <a:tcTxStyle b="on"/>
      <a:tcStyle>
        <a:tcBdr/>
      </a:tcStyle>
    </a:lastCol>
    <a:firstCol>
      <a:tcTxStyle b="on"/>
      <a:tcStyle>
        <a:tcBdr/>
      </a:tcStyle>
    </a:firstCol>
    <a:lastRow>
      <a:tcTxStyle b="on"/>
      <a:tcStyle>
        <a:tcBdr>
          <a:top>
            <a:ln w="50800" cmpd="sng">
              <a:solidFill>
                <a:schemeClr val="dk1"/>
              </a:solidFill>
            </a:ln>
          </a:top>
        </a:tcBdr>
        <a:fill>
          <a:noFill/>
        </a:fill>
      </a:tcStyle>
    </a:lastRow>
    <a:firstRow>
      <a:tcTxStyle b="on"/>
      <a:tcStyle>
        <a:tcBdr>
          <a:bottom>
            <a:ln w="12700" cmpd="sng">
              <a:solidFill>
                <a:schemeClr val="dk1"/>
              </a:solidFill>
            </a:ln>
          </a:bottom>
        </a:tcBdr>
        <a:fill>
          <a:noFill/>
        </a:fill>
      </a:tcStyle>
    </a:firstRow>
  </a:tblStyle>
  <a:tblStyle styleId="{D6713C40-B97D-4A46-9DEF-432E734FE4F5}" styleName="Generic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Ref idx="0">
              <a:schemeClr val="accent1"/>
            </a:lnRef>
          </a:insideH>
          <a:insideV>
            <a:lnRef idx="0">
              <a:schemeClr val="accent1"/>
            </a:lnRef>
          </a:insideV>
        </a:tcBdr>
        <a:fill>
          <a:noFill/>
        </a:fill>
      </a:tcStyle>
    </a:wholeTbl>
    <a:band1H>
      <a:tcTxStyle/>
      <a:tcStyle>
        <a:tcBdr/>
        <a:fill>
          <a:solidFill>
            <a:schemeClr val="lt1">
              <a:alpha val="20000"/>
            </a:schemeClr>
          </a:solidFill>
        </a:fill>
      </a:tcStyle>
    </a:band1H>
    <a:band1V>
      <a:tcTxStyle/>
      <a:tcStyle>
        <a:tcBdr/>
        <a:fill>
          <a:solidFill>
            <a:schemeClr val="lt1">
              <a:alpha val="20000"/>
            </a:schemeClr>
          </a:solidFill>
        </a:fill>
      </a:tcStyle>
    </a:band1V>
    <a:lastCol>
      <a:tcTxStyle b="on"/>
      <a:tcStyle>
        <a:tcBdr>
          <a:left>
            <a:lnRef idx="2">
              <a:schemeClr val="lt1"/>
            </a:lnRef>
          </a:left>
        </a:tcBdr>
      </a:tcStyle>
    </a:lastCol>
    <a:firstCol>
      <a:tcTxStyle b="on">
        <a:fontRef idx="minor">
          <a:schemeClr val="dk1"/>
        </a:fontRef>
      </a:tcTxStyle>
      <a:tcStyle>
        <a:tcBdr>
          <a:right>
            <a:lnRef idx="2">
              <a:schemeClr val="lt1"/>
            </a:lnRef>
          </a:right>
        </a:tcBdr>
      </a:tcStyle>
    </a:firstCol>
    <a:lastRow>
      <a:tcTxStyle b="on"/>
      <a:tcStyle>
        <a:tcBdr>
          <a:top>
            <a:lnRef idx="0">
              <a:schemeClr val="lt1"/>
            </a:lnRef>
          </a:top>
        </a:tcBdr>
        <a:fill>
          <a:solidFill>
            <a:schemeClr val="accent1">
              <a:shade val="60000"/>
            </a:schemeClr>
          </a:solidFill>
        </a:fill>
      </a:tcStyle>
    </a:lastRow>
    <a:seCell>
      <a:tcTxStyle/>
      <a:tcStyle>
        <a:tcBdr>
          <a:left>
            <a:lnRef idx="2">
              <a:schemeClr val="lt1"/>
            </a:lnRef>
          </a:left>
          <a:top>
            <a:ln>
              <a:noFill/>
            </a:ln>
          </a:top>
        </a:tcBdr>
      </a:tcStyle>
    </a:seCell>
    <a:swCell>
      <a:tcTxStyle/>
      <a:tcStyle>
        <a:tcBdr>
          <a:right>
            <a:lnRef idx="2">
              <a:schemeClr val="lt1"/>
            </a:lnRef>
          </a:right>
          <a:top>
            <a:ln>
              <a:noFill/>
            </a:ln>
          </a:top>
        </a:tcBdr>
      </a:tcStyle>
    </a:swCell>
    <a:firstRow>
      <a:tcTxStyle b="on"/>
      <a:tcStyle>
        <a:tcBdr>
          <a:bottom>
            <a:lnRef idx="0">
              <a:schemeClr val="lt1"/>
            </a:lnRef>
          </a:bottom>
        </a:tcBdr>
        <a:fill>
          <a:noFill/>
        </a:fill>
      </a:tcStyle>
    </a:firstRow>
    <a:neCell>
      <a:tcTxStyle/>
      <a:tcStyle>
        <a:tcBdr>
          <a:bottom>
            <a:ln>
              <a:noFill/>
            </a:ln>
          </a:bottom>
        </a:tcBdr>
      </a:tcStyle>
    </a:neCell>
  </a:tblStyle>
  <a:tblStyle styleId="{729D6073-5DEC-478E-BFBB-120F47F47B7E}" styleName="Light Style 1 - Body/Background 1">
    <a:wholeTbl>
      <a:tcTxStyle>
        <a:fontRef idx="minor">
          <a:scrgbClr r="0" g="0" b="0"/>
        </a:fontRef>
        <a:schemeClr val="tx1"/>
      </a:tcTxStyle>
      <a:tcStyle>
        <a:tcBdr>
          <a:left>
            <a:ln>
              <a:noFill/>
            </a:ln>
          </a:left>
          <a:right>
            <a:ln>
              <a:noFill/>
            </a:ln>
          </a:right>
          <a:top>
            <a:ln w="22700" cmpd="sng">
              <a:solidFill>
                <a:schemeClr val="dk1"/>
              </a:solidFill>
            </a:ln>
          </a:top>
          <a:bottom>
            <a:ln w="22700" cmpd="sng">
              <a:solidFill>
                <a:schemeClr val="dk1"/>
              </a:solidFill>
            </a:ln>
          </a:bottom>
          <a:insideH>
            <a:ln>
              <a:noFill/>
            </a:ln>
          </a:insideH>
          <a:insideV>
            <a:ln>
              <a:noFill/>
            </a:ln>
          </a:insideV>
        </a:tcBdr>
        <a:fill>
          <a:noFill/>
        </a:fill>
      </a:tcStyle>
    </a:wholeTbl>
    <a:band1H>
      <a:tcTxStyle/>
      <a:tcStyle>
        <a:tcBdr>
          <a:top>
            <a:ln w="10000" cmpd="sng">
              <a:solidFill>
                <a:schemeClr val="dk1"/>
              </a:solidFill>
            </a:ln>
          </a:top>
          <a:bottom>
            <a:ln w="10000" cmpd="sng">
              <a:solidFill>
                <a:schemeClr val="dk1"/>
              </a:solidFill>
            </a:ln>
          </a:bottom>
        </a:tcBdr>
        <a:fill>
          <a:solidFill>
            <a:schemeClr val="dk1">
              <a:alpha val="20000"/>
              <a:tint val="80000"/>
            </a:schemeClr>
          </a:solidFill>
        </a:fill>
      </a:tcStyle>
    </a:band1H>
    <a:band2H>
      <a:tcTxStyle/>
      <a:tcStyle>
        <a:tcBdr/>
      </a:tcStyle>
    </a:band2H>
    <a:band1V>
      <a:tcTxStyle/>
      <a:tcStyle>
        <a:tcBdr/>
        <a:fill>
          <a:solidFill>
            <a:schemeClr val="dk1">
              <a:alpha val="20000"/>
            </a:schemeClr>
          </a:solidFill>
        </a:fill>
      </a:tcStyle>
    </a:band1V>
    <a:lastCol>
      <a:tcTxStyle b="on"/>
      <a:tcStyle>
        <a:tcBdr/>
      </a:tcStyle>
    </a:lastCol>
    <a:firstCol>
      <a:tcTxStyle b="on"/>
      <a:tcStyle>
        <a:tcBdr/>
      </a:tcStyle>
    </a:firstCol>
    <a:lastRow>
      <a:tcTxStyle b="on"/>
      <a:tcStyle>
        <a:tcBdr>
          <a:top>
            <a:ln w="12700" cmpd="dbl">
              <a:solidFill>
                <a:schemeClr val="dk1"/>
              </a:solidFill>
            </a:ln>
          </a:top>
        </a:tcBdr>
        <a:fill>
          <a:noFill/>
        </a:fill>
      </a:tcStyle>
    </a:lastRow>
    <a:firstRow>
      <a:tcTxStyle b="on"/>
      <a:tcStyle>
        <a:tcBdr>
          <a:bottom>
            <a:ln w="22700" cmpd="sng">
              <a:solidFill>
                <a:schemeClr val="dk1"/>
              </a:solidFill>
            </a:ln>
          </a:bottom>
        </a:tcBdr>
        <a:fill>
          <a:noFill/>
        </a:fill>
      </a:tcStyle>
    </a:firstRow>
  </a:tblStyle>
  <a:tblStyle styleId="{52952B78-2EF1-4F5E-9478-49274144A490}" styleName="Generic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Ref idx="0">
              <a:schemeClr val="accent3"/>
            </a:lnRef>
          </a:insideH>
          <a:insideV>
            <a:lnRef idx="0">
              <a:schemeClr val="accent3"/>
            </a:lnRef>
          </a:insideV>
        </a:tcBdr>
        <a:fill>
          <a:noFill/>
        </a:fill>
      </a:tcStyle>
    </a:wholeTbl>
    <a:band1H>
      <a:tcTxStyle/>
      <a:tcStyle>
        <a:tcBdr/>
        <a:fill>
          <a:solidFill>
            <a:schemeClr val="lt1">
              <a:alpha val="20000"/>
            </a:schemeClr>
          </a:solidFill>
        </a:fill>
      </a:tcStyle>
    </a:band1H>
    <a:band1V>
      <a:tcTxStyle/>
      <a:tcStyle>
        <a:tcBdr/>
        <a:fill>
          <a:solidFill>
            <a:schemeClr val="lt1">
              <a:alpha val="20000"/>
            </a:schemeClr>
          </a:solidFill>
        </a:fill>
      </a:tcStyle>
    </a:band1V>
    <a:lastCol>
      <a:tcTxStyle b="on"/>
      <a:tcStyle>
        <a:tcBdr>
          <a:left>
            <a:lnRef idx="2">
              <a:schemeClr val="lt1"/>
            </a:lnRef>
          </a:left>
        </a:tcBdr>
      </a:tcStyle>
    </a:lastCol>
    <a:firstCol>
      <a:tcTxStyle b="on">
        <a:fontRef idx="minor">
          <a:schemeClr val="dk1"/>
        </a:fontRef>
      </a:tcTxStyle>
      <a:tcStyle>
        <a:tcBdr>
          <a:right>
            <a:lnRef idx="2">
              <a:schemeClr val="lt1"/>
            </a:lnRef>
          </a:right>
        </a:tcBdr>
      </a:tcStyle>
    </a:firstCol>
    <a:lastRow>
      <a:tcTxStyle b="on"/>
      <a:tcStyle>
        <a:tcBdr>
          <a:top>
            <a:lnRef idx="0">
              <a:schemeClr val="lt1"/>
            </a:lnRef>
          </a:top>
        </a:tcBdr>
        <a:fill>
          <a:solidFill>
            <a:schemeClr val="accent3">
              <a:shade val="60000"/>
            </a:schemeClr>
          </a:solidFill>
        </a:fill>
      </a:tcStyle>
    </a:lastRow>
    <a:seCell>
      <a:tcTxStyle/>
      <a:tcStyle>
        <a:tcBdr>
          <a:left>
            <a:lnRef idx="2">
              <a:schemeClr val="lt1"/>
            </a:lnRef>
          </a:left>
          <a:top>
            <a:ln>
              <a:noFill/>
            </a:ln>
          </a:top>
        </a:tcBdr>
      </a:tcStyle>
    </a:seCell>
    <a:swCell>
      <a:tcTxStyle/>
      <a:tcStyle>
        <a:tcBdr>
          <a:right>
            <a:lnRef idx="2">
              <a:schemeClr val="lt1"/>
            </a:lnRef>
          </a:right>
          <a:top>
            <a:ln>
              <a:noFill/>
            </a:ln>
          </a:top>
        </a:tcBdr>
      </a:tcStyle>
    </a:swCell>
    <a:firstRow>
      <a:tcTxStyle b="on"/>
      <a:tcStyle>
        <a:tcBdr>
          <a:bottom>
            <a:lnRef idx="0">
              <a:schemeClr val="lt1"/>
            </a:lnRef>
          </a:bottom>
        </a:tcBdr>
        <a:fill>
          <a:noFill/>
        </a:fill>
      </a:tcStyle>
    </a:firstRow>
    <a:neCell>
      <a:tcTxStyle/>
      <a:tcStyle>
        <a:tcBdr>
          <a:bottom>
            <a:ln>
              <a:noFill/>
            </a:ln>
          </a:bottom>
        </a:tcBdr>
      </a:tcStyle>
    </a:neCell>
  </a:tblStyle>
  <a:tblStyle styleId="{1EDF2F87-84AD-4230-966E-E561DF79DAAB}" styleName="Generic Style 1 - Accent 1">
    <a:tblBg>
      <a:fillRef idx="2">
        <a:schemeClr val="accent1"/>
      </a:fillRef>
      <a:effectRef idx="1">
        <a:schemeClr val="accent1"/>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accent1">
              <a:alpha val="40000"/>
            </a:schemeClr>
          </a:solidFill>
        </a:fill>
      </a:tcStyle>
    </a:band1H>
    <a:band2H>
      <a:tcTxStyle/>
      <a:tcStyle>
        <a:tcBdr/>
      </a:tcStyle>
    </a:band2H>
    <a:band1V>
      <a:tcTxStyle/>
      <a:tcStyle>
        <a:tcBdr>
          <a:top>
            <a:lnRef idx="1">
              <a:schemeClr val="lt1"/>
            </a:lnRef>
          </a:top>
          <a:bottom>
            <a:lnRef idx="1">
              <a:schemeClr val="lt1"/>
            </a:lnRef>
          </a:bottom>
        </a:tcBdr>
        <a:fill>
          <a:solidFill>
            <a:schemeClr val="accent1">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3">
              <a:schemeClr val="lt1"/>
            </a:lnRef>
          </a:bottom>
          <a:insideH>
            <a:ln>
              <a:noFill/>
            </a:ln>
          </a:insideH>
          <a:insideV>
            <a:ln>
              <a:noFill/>
            </a:ln>
          </a:insideV>
        </a:tcBdr>
        <a:fill>
          <a:gradFill rotWithShape="1">
            <a:gsLst>
              <a:gs pos="0">
                <a:schemeClr val="accent1">
                  <a:shade val="61000"/>
                  <a:satMod val="130000"/>
                </a:schemeClr>
              </a:gs>
              <a:gs pos="50000">
                <a:schemeClr val="accent1">
                  <a:shade val="93000"/>
                  <a:satMod val="130000"/>
                </a:schemeClr>
              </a:gs>
              <a:gs pos="100000">
                <a:schemeClr val="accent1">
                  <a:shade val="99000"/>
                  <a:satMod val="135000"/>
                </a:schemeClr>
              </a:gs>
            </a:gsLst>
            <a:lin ang="16200000" scaled="0"/>
          </a:gradFill>
        </a:fill>
      </a:tcStyle>
    </a:firstRow>
  </a:tblStyle>
  <a:tblStyle styleId="{403D64DA-AF10-459A-8A74-E98BE4F6B58D}" styleName="Generic Style 1 - Accent 5">
    <a:tblBg>
      <a:fillRef idx="2">
        <a:schemeClr val="accent5"/>
      </a:fillRef>
      <a:effectRef idx="1">
        <a:schemeClr val="accent5"/>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accent5">
              <a:alpha val="70000"/>
            </a:schemeClr>
          </a:solidFill>
        </a:fill>
      </a:tcStyle>
    </a:band1H>
    <a:band2H>
      <a:tcTxStyle/>
      <a:tcStyle>
        <a:tcBdr/>
      </a:tcStyle>
    </a:band2H>
    <a:band1V>
      <a:tcTxStyle/>
      <a:tcStyle>
        <a:tcBdr>
          <a:top>
            <a:lnRef idx="1">
              <a:schemeClr val="lt1"/>
            </a:lnRef>
          </a:top>
          <a:bottom>
            <a:lnRef idx="1">
              <a:schemeClr val="lt1"/>
            </a:lnRef>
          </a:bottom>
        </a:tcBdr>
        <a:fill>
          <a:solidFill>
            <a:schemeClr val="accent5">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3">
              <a:schemeClr val="lt1"/>
            </a:lnRef>
          </a:bottom>
          <a:insideH>
            <a:ln>
              <a:noFill/>
            </a:ln>
          </a:insideH>
          <a:insideV>
            <a:ln>
              <a:noFill/>
            </a:ln>
          </a:insideV>
        </a:tcBdr>
        <a:fill>
          <a:gradFill rotWithShape="1">
            <a:gsLst>
              <a:gs pos="0">
                <a:schemeClr val="accent5">
                  <a:shade val="61000"/>
                  <a:satMod val="130000"/>
                </a:schemeClr>
              </a:gs>
              <a:gs pos="50000">
                <a:schemeClr val="accent5">
                  <a:shade val="93000"/>
                  <a:satMod val="130000"/>
                </a:schemeClr>
              </a:gs>
              <a:gs pos="100000">
                <a:schemeClr val="accent5">
                  <a:shade val="99000"/>
                  <a:satMod val="135000"/>
                </a:schemeClr>
              </a:gs>
            </a:gsLst>
            <a:lin ang="16200000" scaled="0"/>
          </a:gradFill>
        </a:fill>
      </a:tcStyle>
    </a:firstRow>
  </a:tblStyle>
  <a:tblStyle styleId="{01A66EDD-3DAB-4C5B-A090-DC80EC1FD486}" styleName="Normal Style 1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lum val="90000"/>
            </a:schemeClr>
          </a:solidFill>
        </a:fill>
      </a:tcStyle>
    </a:wholeTbl>
    <a:band1H>
      <a:tcTxStyle/>
      <a:tcStyle>
        <a:tcBdr/>
        <a:fill>
          <a:solidFill>
            <a:schemeClr val="accent1">
              <a:lum val="80000"/>
            </a:schemeClr>
          </a:solidFill>
        </a:fill>
      </a:tcStyle>
    </a:band1H>
    <a:band2H>
      <a:tcTxStyle/>
      <a:tcStyle>
        <a:tcBdr/>
      </a:tcStyle>
    </a:band2H>
    <a:band1V>
      <a:tcTxStyle/>
      <a:tcStyle>
        <a:tcBdr/>
        <a:fill>
          <a:solidFill>
            <a:schemeClr val="accent1">
              <a:lum val="8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7122BE6-D220-400A-8156-72DE76DAD46A}" styleName="Generic Style 1 - Accent 2">
    <a:tblBg>
      <a:fillRef idx="2">
        <a:schemeClr val="accent2"/>
      </a:fillRef>
      <a:effectRef idx="1">
        <a:schemeClr val="accent2"/>
      </a:effectRef>
    </a:tblBg>
    <a:wholeTbl>
      <a:tcTxStyle>
        <a:fontRef idx="minor">
          <a:scrgbClr r="0" g="0" b="0"/>
        </a:fontRef>
        <a:schemeClr val="dk1"/>
      </a:tcTxStyle>
      <a:tcStyle>
        <a:tcBdr>
          <a:left>
            <a:lnRef idx="1">
              <a:schemeClr val="lt1"/>
            </a:lnRef>
          </a:left>
          <a:right>
            <a:lnRef idx="1">
              <a:schemeClr val="lt1"/>
            </a:lnRef>
          </a:right>
          <a:top>
            <a:lnRef idx="1">
              <a:schemeClr val="lt1"/>
            </a:lnRef>
          </a:top>
          <a:bottom>
            <a:lnRef idx="1">
              <a:schemeClr val="lt1"/>
            </a:lnRef>
          </a:bottom>
          <a:insideH>
            <a:lnRef idx="1">
              <a:schemeClr val="lt1"/>
            </a:lnRef>
          </a:insideH>
          <a:insideV>
            <a:lnRef idx="1">
              <a:schemeClr val="lt1"/>
            </a:lnRef>
          </a:insideV>
        </a:tcBdr>
        <a:fill>
          <a:noFill/>
        </a:fill>
      </a:tcStyle>
    </a:wholeTbl>
    <a:band1H>
      <a:tcTxStyle/>
      <a:tcStyle>
        <a:tcBdr/>
        <a:fill>
          <a:solidFill>
            <a:schemeClr val="accent2">
              <a:alpha val="70000"/>
            </a:schemeClr>
          </a:solidFill>
        </a:fill>
      </a:tcStyle>
    </a:band1H>
    <a:band2H>
      <a:tcTxStyle/>
      <a:tcStyle>
        <a:tcBdr/>
      </a:tcStyle>
    </a:band2H>
    <a:band1V>
      <a:tcTxStyle/>
      <a:tcStyle>
        <a:tcBdr>
          <a:top>
            <a:lnRef idx="1">
              <a:schemeClr val="lt1"/>
            </a:lnRef>
          </a:top>
          <a:bottom>
            <a:lnRef idx="1">
              <a:schemeClr val="lt1"/>
            </a:lnRef>
          </a:bottom>
        </a:tcBdr>
        <a:fill>
          <a:solidFill>
            <a:schemeClr val="accent2">
              <a:alpha val="20000"/>
            </a:schemeClr>
          </a:solidFill>
        </a:fill>
      </a:tcStyle>
    </a:band1V>
    <a:band2V>
      <a:tcTxStyle/>
      <a:tcStyle>
        <a:tcBdr/>
      </a:tcStyle>
    </a:band2V>
    <a:lastCol>
      <a:tcTxStyle b="on"/>
      <a:tcStyle>
        <a:tcBdr>
          <a:left>
            <a:lnRef idx="2">
              <a:schemeClr val="lt1"/>
            </a:lnRef>
          </a:left>
          <a:right>
            <a:lnRef idx="1">
              <a:schemeClr val="lt1"/>
            </a:lnRef>
          </a:right>
          <a:top>
            <a:lnRef idx="1">
              <a:schemeClr val="lt1"/>
            </a:lnRef>
          </a:top>
          <a:bottom>
            <a:lnRef idx="1">
              <a:schemeClr val="lt1"/>
            </a:lnRef>
          </a:bottom>
          <a:insideH>
            <a:lnRef idx="1">
              <a:schemeClr val="lt1"/>
            </a:lnRef>
          </a:insideH>
          <a:insideV>
            <a:ln>
              <a:noFill/>
            </a:ln>
          </a:insideV>
        </a:tcBdr>
      </a:tcStyle>
    </a:lastCol>
    <a:firstCol>
      <a:tcTxStyle b="on"/>
      <a:tcStyle>
        <a:tcBdr>
          <a:left>
            <a:lnRef idx="1">
              <a:schemeClr val="lt1"/>
            </a:lnRef>
          </a:left>
          <a:right>
            <a:lnRef idx="2">
              <a:schemeClr val="lt1"/>
            </a:lnRef>
          </a:right>
          <a:top>
            <a:lnRef idx="1">
              <a:schemeClr val="lt1"/>
            </a:lnRef>
          </a:top>
          <a:bottom>
            <a:lnRef idx="1">
              <a:schemeClr val="lt1"/>
            </a:lnRef>
          </a:bottom>
          <a:insideH>
            <a:lnRef idx="1">
              <a:schemeClr val="lt1"/>
            </a:lnRef>
          </a:insideH>
          <a:insideV>
            <a:ln>
              <a:noFill/>
            </a:ln>
          </a:insideV>
        </a:tcBdr>
      </a:tcStyle>
    </a:firstCol>
    <a:lastRow>
      <a:tcTxStyle b="on"/>
      <a:tcStyle>
        <a:tcBdr>
          <a:left>
            <a:lnRef idx="1">
              <a:schemeClr val="lt1"/>
            </a:lnRef>
          </a:left>
          <a:right>
            <a:lnRef idx="1">
              <a:schemeClr val="lt1"/>
            </a:lnRef>
          </a:right>
          <a:top>
            <a:lnRef idx="2">
              <a:schemeClr val="lt1"/>
            </a:lnRef>
          </a:top>
          <a:bottom>
            <a:lnRef idx="2">
              <a:schemeClr val="l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3">
              <a:schemeClr val="lt1"/>
            </a:lnRef>
          </a:bottom>
          <a:insideH>
            <a:ln>
              <a:noFill/>
            </a:ln>
          </a:insideH>
          <a:insideV>
            <a:ln>
              <a:noFill/>
            </a:ln>
          </a:insideV>
        </a:tcBdr>
        <a:fill>
          <a:gradFill rotWithShape="1">
            <a:gsLst>
              <a:gs pos="0">
                <a:schemeClr val="accent2">
                  <a:shade val="61000"/>
                  <a:satMod val="130000"/>
                </a:schemeClr>
              </a:gs>
              <a:gs pos="50000">
                <a:schemeClr val="accent2">
                  <a:shade val="93000"/>
                  <a:satMod val="130000"/>
                </a:schemeClr>
              </a:gs>
              <a:gs pos="100000">
                <a:schemeClr val="accent2">
                  <a:shade val="99000"/>
                  <a:satMod val="135000"/>
                </a:schemeClr>
              </a:gs>
            </a:gsLst>
            <a:lin ang="16200000" scaled="0"/>
          </a:gradFill>
        </a:fill>
      </a:tcStyle>
    </a:firstRow>
  </a:tblStyle>
  <a:tblStyle styleId="{26EB75EC-ACF4-43F1-940C-6C9C5489C1DE}" styleName="Normal Style 4 - Body/Background 4">
    <a:wholeTbl>
      <a:tcTxStyle>
        <a:fontRef idx="minor">
          <a:scrgbClr r="0" g="0" b="0"/>
        </a:fontRef>
        <a:schemeClr val="dk1"/>
      </a:tcTxStyle>
      <a:tcStyle>
        <a:tcBdr>
          <a:left>
            <a:ln w="40000" cmpd="sng">
              <a:solidFill>
                <a:schemeClr val="dk1"/>
              </a:solidFill>
            </a:ln>
          </a:left>
          <a:right>
            <a:ln w="40000" cmpd="sng">
              <a:solidFill>
                <a:schemeClr val="dk1"/>
              </a:solidFill>
            </a:ln>
          </a:right>
          <a:top>
            <a:ln w="40000" cmpd="sng">
              <a:solidFill>
                <a:schemeClr val="dk1"/>
              </a:solidFill>
            </a:ln>
          </a:top>
          <a:bottom>
            <a:ln w="40000" cmpd="sng">
              <a:solidFill>
                <a:schemeClr val="dk1"/>
              </a:solidFill>
            </a:ln>
          </a:bottom>
          <a:insideH>
            <a:ln w="12700" cmpd="sng">
              <a:solidFill>
                <a:schemeClr val="dk1"/>
              </a:solidFill>
            </a:ln>
          </a:insideH>
          <a:insideV>
            <a:ln w="12700" cmpd="sng">
              <a:solidFill>
                <a:schemeClr val="dk1"/>
              </a:solidFill>
            </a:ln>
          </a:insideV>
        </a:tcBdr>
        <a:fill>
          <a:solidFill>
            <a:schemeClr val="dk1">
              <a:lum val="90000"/>
            </a:schemeClr>
          </a:solidFill>
        </a:fill>
      </a:tcStyle>
    </a:wholeTbl>
    <a:band1H>
      <a:tcTxStyle/>
      <a:tcStyle>
        <a:tcBdr/>
        <a:fill>
          <a:solidFill>
            <a:schemeClr val="dk1">
              <a:tint val="50000"/>
            </a:schemeClr>
          </a:solidFill>
        </a:fill>
      </a:tcStyle>
    </a:band1H>
    <a:band1V>
      <a:tcTxStyle/>
      <a:tcStyle>
        <a:tcBdr/>
        <a:fill>
          <a:solidFill>
            <a:schemeClr val="dk1">
              <a:tint val="5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fontRef idx="minor">
          <a:scrgbClr r="0" g="0" b="0"/>
        </a:fontRef>
        <a:schemeClr val="dk1">
          <a:shade val="80000"/>
        </a:schemeClr>
      </a:tcTxStyle>
      <a:tcStyle>
        <a:tcBdr>
          <a:bottom>
            <a:ln w="35400" cmpd="sng">
              <a:solidFill>
                <a:schemeClr val="dk1">
                  <a:shade val="80000"/>
                </a:schemeClr>
              </a:solidFill>
            </a:ln>
          </a:bottom>
        </a:tcBdr>
        <a:fill>
          <a:solidFill>
            <a:schemeClr val="dk1">
              <a:tint val="20000"/>
            </a:schemeClr>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snapVertSplitter="1">
    <p:restoredLeft sz="14479"/>
    <p:restoredTop sz="90000"/>
  </p:normalViewPr>
  <p:slideViewPr>
    <p:cSldViewPr snapToGrid="0" snapToObjects="1">
      <p:cViewPr varScale="1">
        <p:scale>
          <a:sx n="100" d="100"/>
          <a:sy n="100" d="100"/>
        </p:scale>
        <p:origin x="0" y="0"/>
      </p:cViewPr>
      <p:guideLst>
        <p:guide orient="horz" pos="2158"/>
        <p:guide pos="3838"/>
      </p:guideLst>
    </p:cSldViewPr>
  </p:slideViewPr>
  <p:notesTextViewPr>
    <p:cViewPr>
      <p:scale>
        <a:sx n="100" d="100"/>
        <a:sy n="100" d="100"/>
      </p:scale>
      <p:origin x="0" y="0"/>
    </p:cViewPr>
  </p:notesText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presProps" Target="presProps.xml"  /><Relationship Id="rId31" Type="http://schemas.openxmlformats.org/officeDocument/2006/relationships/viewProps" Target="viewProps.xml"  /><Relationship Id="rId32" Type="http://schemas.openxmlformats.org/officeDocument/2006/relationships/theme" Target="theme/theme1.xml"  /><Relationship Id="rId33" Type="http://schemas.openxmlformats.org/officeDocument/2006/relationships/tableStyles" Target="tableStyles.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2025-02-23</a:t>
            </a:fld>
            <a:endParaRPr lang="ko-KR" altLang="en-US"/>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extLst>
      <p:ext uri="{BB962C8B-B14F-4D97-AF65-F5344CB8AC3E}">
        <p14:creationId xmlns:p14="http://schemas.microsoft.com/office/powerpoint/2010/main" val="625076677"/>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p>
            <a:endParaRPr lang="ko-KR" altLang="en-US"/>
          </a:p>
        </p:txBody>
      </p:sp>
      <p:sp>
        <p:nvSpPr>
          <p:cNvPr id="3" name="슬라이드 노트 개체 틀 4"/>
          <p:cNvSpPr>
            <a:spLocks noGrp="1"/>
          </p:cNvSpPr>
          <p:nvPr>
            <p:ph type="body" sz="quarter" idx="3"/>
          </p:nvPr>
        </p:nvSpPr>
        <p:spPr/>
        <p:txBody>
          <a:bodyPr/>
          <a:p>
            <a:pPr>
              <a:defRPr/>
            </a:pPr>
            <a:r>
              <a:rPr lang="ko-KR" altLang="en-US"/>
              <a:t/>
            </a:r>
            <a:endParaRPr lang="ko-KR" altLang="en-US"/>
          </a:p>
        </p:txBody>
      </p:sp>
      <p:sp>
        <p:nvSpPr>
          <p:cNvPr id="4" name="슬라이드 번호 개체 틀 6"/>
          <p:cNvSpPr>
            <a:spLocks noGrp="1"/>
          </p:cNvSpPr>
          <p:nvPr>
            <p:ph type="sldNum" sz="quarter" idx="5"/>
          </p:nvPr>
        </p:nvSpPr>
        <p:spPr/>
        <p:txBody>
          <a:bodyPr/>
          <a:p>
            <a:pPr lvl="0">
              <a:defRPr/>
            </a:pPr>
            <a:fld id="{09F4262C-968C-4EE9-8164-CE16364706B3}" type="slidenum">
              <a:rPr lang="ko-KR" altLang="en-US"/>
              <a:pPr lvl="0">
                <a:defRPr/>
              </a:pPr>
              <a:t>7</a:t>
            </a:fld>
            <a:endParaRPr lang="ko-KR" altLang="en-US"/>
          </a:p>
        </p:txBody>
      </p:sp>
    </p:spTree>
    <p:extLst>
      <p:ext uri="{BB962C8B-B14F-4D97-AF65-F5344CB8AC3E}">
        <p14:creationId xmlns:p14="http://schemas.microsoft.com/office/powerpoint/2010/main" val="2776487981"/>
      </p:ext>
    </p:extLst>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p>
            <a:endParaRPr lang="ko-KR" altLang="en-US"/>
          </a:p>
        </p:txBody>
      </p:sp>
      <p:sp>
        <p:nvSpPr>
          <p:cNvPr id="3" name="슬라이드 노트 개체 틀 4"/>
          <p:cNvSpPr>
            <a:spLocks noGrp="1"/>
          </p:cNvSpPr>
          <p:nvPr>
            <p:ph type="body" sz="quarter" idx="3"/>
          </p:nvPr>
        </p:nvSpPr>
        <p:spPr/>
        <p:txBody>
          <a:bodyPr/>
          <a:p>
            <a:pPr>
              <a:defRPr/>
            </a:pPr>
            <a:r>
              <a:rPr lang="ko-KR" altLang="en-US"/>
              <a:t/>
            </a:r>
            <a:endParaRPr lang="ko-KR" altLang="en-US"/>
          </a:p>
        </p:txBody>
      </p:sp>
      <p:sp>
        <p:nvSpPr>
          <p:cNvPr id="4" name="슬라이드 번호 개체 틀 6"/>
          <p:cNvSpPr>
            <a:spLocks noGrp="1"/>
          </p:cNvSpPr>
          <p:nvPr>
            <p:ph type="sldNum" sz="quarter" idx="5"/>
          </p:nvPr>
        </p:nvSpPr>
        <p:spPr/>
        <p:txBody>
          <a:bodyPr/>
          <a:p>
            <a:pPr lvl="0">
              <a:defRPr/>
            </a:pPr>
            <a:fld id="{09F4262C-968C-4EE9-8164-CE16364706B3}" type="slidenum">
              <a:rPr lang="ko-KR" altLang="en-US"/>
              <a:pPr lvl="0">
                <a:defRPr/>
              </a:pPr>
              <a:t>12</a:t>
            </a:fld>
            <a:endParaRPr lang="ko-KR" altLang="en-US"/>
          </a:p>
        </p:txBody>
      </p:sp>
    </p:spTree>
    <p:extLst>
      <p:ext uri="{BB962C8B-B14F-4D97-AF65-F5344CB8AC3E}">
        <p14:creationId xmlns:p14="http://schemas.microsoft.com/office/powerpoint/2010/main" val="915935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idx="0"/>
          </p:nvPr>
        </p:nvSpPr>
        <p:spPr>
          <a:xfrm>
            <a:off x="914399" y="2130425"/>
            <a:ext cx="10363198"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828799" y="3886200"/>
            <a:ext cx="853439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940A130E-E3B8-4EBE-931F-81B26B8448AA}"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00C6A38-4290-41DD-B95C-4155372FD4AF}" type="slidenum">
              <a:rPr lang="ko-KR" altLang="en-US" smtClean="0"/>
              <a:pPr/>
              <a:t>‹#›</a:t>
            </a:fld>
            <a:endParaRPr lang="ko-KR" altLang="en-US"/>
          </a:p>
        </p:txBody>
      </p:sp>
    </p:spTree>
    <p:extLst>
      <p:ext uri="{BB962C8B-B14F-4D97-AF65-F5344CB8AC3E}">
        <p14:creationId xmlns:p14="http://schemas.microsoft.com/office/powerpoint/2010/main" val="717395599"/>
      </p:ext>
    </p:extLst>
  </p:cSld>
  <p:clrMapOvr>
    <a:masterClrMapping/>
  </p:clrMapOvr>
</p:sldLayout>
</file>

<file path=ppt/slideLayouts/slideLayout10.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Only" preserve="1">
  <p:cSld name="간지">
    <p:spTree>
      <p:nvGrpSpPr>
        <p:cNvPr id="1" name=""/>
        <p:cNvGrpSpPr/>
        <p:nvPr/>
      </p:nvGrpSpPr>
      <p:grpSpPr>
        <a:xfrm>
          <a:off x="0" y="0"/>
          <a:ext cx="0" cy="0"/>
          <a:chOff x="0" y="0"/>
          <a:chExt cx="0" cy="0"/>
        </a:xfrm>
      </p:grpSpPr>
      <p:sp>
        <p:nvSpPr>
          <p:cNvPr id="2" name="제목 1"/>
          <p:cNvSpPr>
            <a:spLocks noGrp="1"/>
          </p:cNvSpPr>
          <p:nvPr>
            <p:ph type="ctrTitle" idx="0"/>
          </p:nvPr>
        </p:nvSpPr>
        <p:spPr>
          <a:xfrm>
            <a:off x="0" y="2130425"/>
            <a:ext cx="12192000" cy="1470025"/>
          </a:xfrm>
        </p:spPr>
        <p:txBody>
          <a:bodyPr>
            <a:normAutofit/>
          </a:bodyPr>
          <a:lstStyle>
            <a:lvl1pPr>
              <a:defRPr sz="4400" b="1"/>
            </a:lvl1pPr>
          </a:lstStyle>
          <a:p>
            <a:r>
              <a:rPr lang="ko-KR" altLang="en-US" smtClean="0"/>
              <a:t>마스터 제목 스타일 편집</a:t>
            </a:r>
            <a:endParaRPr lang="ko-KR" altLang="en-US"/>
          </a:p>
        </p:txBody>
      </p:sp>
      <p:sp>
        <p:nvSpPr>
          <p:cNvPr id="3" name="날짜 개체 틀 3"/>
          <p:cNvSpPr>
            <a:spLocks noGrp="1"/>
          </p:cNvSpPr>
          <p:nvPr>
            <p:ph type="dt" sz="half" idx="10"/>
          </p:nvPr>
        </p:nvSpPr>
        <p:spPr/>
        <p:txBody>
          <a:bodyPr/>
          <a:lstStyle/>
          <a:p>
            <a:fld id="{CA348888-F454-4AD2-BA62-3AF29D9807C0}" type="datetime1">
              <a:rPr lang="ko-KR" altLang="en-US" smtClean="0"/>
              <a:pPr/>
              <a:t>2009-12-07</a:t>
            </a:fld>
            <a:endParaRPr lang="ko-KR" altLang="en-US"/>
          </a:p>
        </p:txBody>
      </p:sp>
      <p:sp>
        <p:nvSpPr>
          <p:cNvPr id="4" name="바닥글 개체 틀 4"/>
          <p:cNvSpPr>
            <a:spLocks noGrp="1"/>
          </p:cNvSpPr>
          <p:nvPr>
            <p:ph type="ftr" sz="quarter" idx="11"/>
          </p:nvPr>
        </p:nvSpPr>
        <p:spPr/>
        <p:txBody>
          <a:bodyPr/>
          <a:lstStyle/>
          <a:p>
            <a:endParaRPr lang="ko-KR" altLang="en-US"/>
          </a:p>
        </p:txBody>
      </p:sp>
      <p:sp>
        <p:nvSpPr>
          <p:cNvPr id="5"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545292359"/>
      </p:ext>
    </p:extLst>
  </p:cSld>
  <p:clrMapOvr>
    <a:masterClrMapping/>
  </p:clrMapOvr>
</p:sldLayout>
</file>

<file path=ppt/slideLayouts/slideLayout1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idx="0"/>
          </p:nvPr>
        </p:nvSpPr>
        <p:spPr>
          <a:xfrm>
            <a:off x="609599" y="274638"/>
            <a:ext cx="10972798" cy="1143000"/>
          </a:xfrm>
        </p:spPr>
        <p:txBody>
          <a:bodyPr/>
          <a:lstStyle>
            <a:lvl1pPr>
              <a:defRPr/>
            </a:lvl1pPr>
          </a:lstStyle>
          <a:p>
            <a:r>
              <a:rPr lang="ko-KR" altLang="en-US" smtClean="0"/>
              <a:t>마스터 제목 스타일 편집</a:t>
            </a:r>
            <a:endParaRPr lang="ko-KR" altLang="en-US"/>
          </a:p>
        </p:txBody>
      </p:sp>
      <p:sp>
        <p:nvSpPr>
          <p:cNvPr id="8" name="텍스트 개체 틀 7"/>
          <p:cNvSpPr>
            <a:spLocks noGrp="1"/>
          </p:cNvSpPr>
          <p:nvPr>
            <p:ph type="body" sz="quarter" idx="14"/>
          </p:nvPr>
        </p:nvSpPr>
        <p:spPr>
          <a:xfrm>
            <a:off x="2857477" y="2214563"/>
            <a:ext cx="6477021" cy="3214687"/>
          </a:xfrm>
        </p:spPr>
        <p:txBody>
          <a:bodyPr>
            <a:normAutofit/>
          </a:bodyPr>
          <a:lstStyle>
            <a:lvl1pPr>
              <a:lnSpc>
                <a:spcPct val="150000"/>
              </a:lnSpc>
              <a:defRPr sz="2400"/>
            </a:lvl1pPr>
          </a:lstStyle>
          <a:p>
            <a:pPr lvl="0"/>
            <a:r>
              <a:rPr lang="ko-KR" altLang="en-US" smtClean="0"/>
              <a:t>첫째 목차</a:t>
            </a:r>
            <a:endParaRPr lang="ko-KR" altLang="en-US"/>
          </a:p>
          <a:p>
            <a:pPr lvl="0"/>
            <a:r>
              <a:rPr lang="ko-KR" altLang="en-US" smtClean="0"/>
              <a:t>둘째 목차</a:t>
            </a:r>
            <a:endParaRPr lang="ko-KR" altLang="en-US"/>
          </a:p>
          <a:p>
            <a:pPr lvl="0"/>
            <a:r>
              <a:rPr lang="ko-KR" altLang="en-US" smtClean="0"/>
              <a:t>셋째 목차</a:t>
            </a:r>
            <a:endParaRPr lang="ko-KR" altLang="en-US"/>
          </a:p>
          <a:p>
            <a:pPr lvl="0"/>
            <a:r>
              <a:rPr lang="ko-KR" altLang="en-US" smtClean="0"/>
              <a:t>넷째 목차</a:t>
            </a:r>
            <a:endParaRPr lang="ko-KR" altLang="en-US"/>
          </a:p>
          <a:p>
            <a:pPr lvl="0"/>
            <a:r>
              <a:rPr lang="ko-KR" altLang="en-US" smtClean="0"/>
              <a:t>다섯째 목차</a:t>
            </a:r>
            <a:endParaRPr lang="ko-KR" altLang="en-US"/>
          </a:p>
        </p:txBody>
      </p:sp>
      <p:sp>
        <p:nvSpPr>
          <p:cNvPr id="4" name="날짜 개체 틀 3"/>
          <p:cNvSpPr>
            <a:spLocks noGrp="1"/>
          </p:cNvSpPr>
          <p:nvPr>
            <p:ph type="dt" sz="half" idx="10"/>
          </p:nvPr>
        </p:nvSpPr>
        <p:spPr/>
        <p:txBody>
          <a:bodyPr/>
          <a:lstStyle/>
          <a:p>
            <a:fld id="{956FEC12-A4C9-4837-AF94-AD867782C04C}"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198855467"/>
      </p:ext>
    </p:extLst>
  </p:cSld>
  <p:clrMapOvr>
    <a:masterClrMapping/>
  </p:clrMapOvr>
</p:sldLayout>
</file>

<file path=ppt/slideLayouts/slideLayout1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idx="0"/>
          </p:nvPr>
        </p:nvSpPr>
        <p:spPr>
          <a:xfrm>
            <a:off x="8839199" y="274638"/>
            <a:ext cx="2743199"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609599" y="274638"/>
            <a:ext cx="8026399"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957F84A3-4F29-4053-ACFD-1BAF2D3F140C}"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07845367"/>
      </p:ext>
    </p:extLst>
  </p:cSld>
  <p:clrMapOvr>
    <a:masterClrMapping/>
  </p:clrMapOvr>
</p:sldLayout>
</file>

<file path=ppt/slideLayouts/slideLayout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4953836A-82A3-4C8B-9D31-CD724F3673ED}"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645219469"/>
      </p:ext>
    </p:extLst>
  </p:cSld>
  <p:clrMapOvr>
    <a:masterClrMapping/>
  </p:clrMapOvr>
</p:sldLayout>
</file>

<file path=ppt/slideLayouts/slideLayout3.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p>
            <a:fld id="{AD2EBAF6-36D0-4DD8-B695-D4C1B37E35D6}" type="datetime1">
              <a:rPr lang="ko-KR" altLang="en-US" smtClean="0"/>
              <a:pPr/>
              <a:t>2009-12-07</a:t>
            </a:fld>
            <a:endParaRPr lang="ko-KR" altLang="en-US"/>
          </a:p>
        </p:txBody>
      </p:sp>
      <p:sp>
        <p:nvSpPr>
          <p:cNvPr id="3" name="바닥글 개체 틀 4"/>
          <p:cNvSpPr>
            <a:spLocks noGrp="1"/>
          </p:cNvSpPr>
          <p:nvPr>
            <p:ph type="ftr" sz="quarter" idx="11"/>
          </p:nvPr>
        </p:nvSpPr>
        <p:spPr/>
        <p:txBody>
          <a:bodyPr/>
          <a:lstStyle/>
          <a:p>
            <a:endParaRPr lang="ko-KR" altLang="en-US"/>
          </a:p>
        </p:txBody>
      </p:sp>
      <p:sp>
        <p:nvSpPr>
          <p:cNvPr id="4"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206926375"/>
      </p:ext>
    </p:extLst>
  </p:cSld>
  <p:clrMapOvr>
    <a:masterClrMapping/>
  </p:clrMapOvr>
</p:sldLayout>
</file>

<file path=ppt/slideLayouts/slideLayout4.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idx="0"/>
          </p:nvPr>
        </p:nvSpPr>
        <p:spPr>
          <a:xfrm>
            <a:off x="963083" y="4406900"/>
            <a:ext cx="10363198"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963083" y="2906713"/>
            <a:ext cx="1036319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60728D28-603B-4EFC-80F8-17E5E9107035}"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918736573"/>
      </p:ext>
    </p:extLst>
  </p:cSld>
  <p:clrMapOvr>
    <a:masterClrMapping/>
  </p:clrMapOvr>
</p:sldLayout>
</file>

<file path=ppt/slideLayouts/slideLayout5.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609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97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3"/>
          <p:cNvSpPr>
            <a:spLocks noGrp="1"/>
          </p:cNvSpPr>
          <p:nvPr>
            <p:ph type="dt" sz="half" idx="10"/>
          </p:nvPr>
        </p:nvSpPr>
        <p:spPr/>
        <p:txBody>
          <a:bodyPr/>
          <a:lstStyle/>
          <a:p>
            <a:fld id="{A27A1F4E-0809-4239-8034-C38E431DAF92}" type="datetime1">
              <a:rPr lang="ko-KR" altLang="en-US" smtClean="0"/>
              <a:pPr/>
              <a:t>2009-12-07</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063020170"/>
      </p:ext>
    </p:extLst>
  </p:cSld>
  <p:clrMapOvr>
    <a:masterClrMapping/>
  </p:clrMapOvr>
</p:sldLayout>
</file>

<file path=ppt/slideLayouts/slideLayout6.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날짜 개체 틀 3"/>
          <p:cNvSpPr>
            <a:spLocks noGrp="1"/>
          </p:cNvSpPr>
          <p:nvPr>
            <p:ph type="dt" sz="half" idx="10"/>
          </p:nvPr>
        </p:nvSpPr>
        <p:spPr/>
        <p:txBody>
          <a:bodyPr/>
          <a:lstStyle/>
          <a:p>
            <a:fld id="{5E0DA496-7307-4E8B-88DE-CB97B48BAB6F}" type="datetime1">
              <a:rPr lang="ko-KR" altLang="en-US" smtClean="0"/>
              <a:pPr/>
              <a:t>2009-12-07</a:t>
            </a:fld>
            <a:endParaRPr lang="ko-KR" altLang="en-US"/>
          </a:p>
        </p:txBody>
      </p:sp>
      <p:sp>
        <p:nvSpPr>
          <p:cNvPr id="4" name="바닥글 개체 틀 4"/>
          <p:cNvSpPr>
            <a:spLocks noGrp="1"/>
          </p:cNvSpPr>
          <p:nvPr>
            <p:ph type="ftr" sz="quarter" idx="11"/>
          </p:nvPr>
        </p:nvSpPr>
        <p:spPr/>
        <p:txBody>
          <a:bodyPr/>
          <a:lstStyle/>
          <a:p>
            <a:endParaRPr lang="ko-KR" altLang="en-US"/>
          </a:p>
        </p:txBody>
      </p:sp>
      <p:sp>
        <p:nvSpPr>
          <p:cNvPr id="5"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787971709"/>
      </p:ext>
    </p:extLst>
  </p:cSld>
  <p:clrMapOvr>
    <a:masterClrMapping/>
  </p:clrMapOvr>
</p:sldLayout>
</file>

<file path=ppt/slideLayouts/slideLayout7.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bl" preserve="1">
  <p:cSld name="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표 개체 틀 2"/>
          <p:cNvSpPr>
            <a:spLocks noGrp="1"/>
          </p:cNvSpPr>
          <p:nvPr>
            <p:ph type="tbl" sz="quarter" idx="13"/>
          </p:nvPr>
        </p:nvSpPr>
        <p:spPr>
          <a:xfrm>
            <a:off x="608037" y="1643063"/>
            <a:ext cx="10972798" cy="4525200"/>
          </a:xfrm>
        </p:spPr>
        <p:txBody>
          <a:bodyPr/>
          <a:lstStyle>
            <a:lvl1pPr>
              <a:buFontTx/>
              <a:buNone/>
              <a:defRPr/>
            </a:lvl1pPr>
          </a:lstStyle>
          <a:p>
            <a:r>
              <a:rPr lang="ko-KR" altLang="en-US" smtClean="0"/>
              <a:t>표를 추가하려면 아이콘을 클릭하십시오</a:t>
            </a:r>
            <a:endParaRPr lang="ko-KR" altLang="en-US"/>
          </a:p>
        </p:txBody>
      </p:sp>
      <p:sp>
        <p:nvSpPr>
          <p:cNvPr id="4" name="날짜 개체 틀 3"/>
          <p:cNvSpPr>
            <a:spLocks noGrp="1"/>
          </p:cNvSpPr>
          <p:nvPr>
            <p:ph type="dt" sz="half" idx="10"/>
          </p:nvPr>
        </p:nvSpPr>
        <p:spPr/>
        <p:txBody>
          <a:bodyPr/>
          <a:lstStyle/>
          <a:p>
            <a:fld id="{58721E90-850C-410B-8B89-8394F580CFDA}"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2814367353"/>
      </p:ext>
    </p:extLst>
  </p:cSld>
  <p:clrMapOvr>
    <a:masterClrMapping/>
  </p:clrMapOvr>
</p:sldLayout>
</file>

<file path=ppt/slideLayouts/slideLayout8.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sz="quarter" idx="1"/>
          </p:nvPr>
        </p:nvSpPr>
        <p:spPr>
          <a:xfrm>
            <a:off x="609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quarter" idx="2"/>
          </p:nvPr>
        </p:nvSpPr>
        <p:spPr>
          <a:xfrm>
            <a:off x="6197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내용 개체 틀 4"/>
          <p:cNvSpPr>
            <a:spLocks noGrp="1"/>
          </p:cNvSpPr>
          <p:nvPr>
            <p:ph sz="quarter" idx="3"/>
          </p:nvPr>
        </p:nvSpPr>
        <p:spPr>
          <a:xfrm>
            <a:off x="608037"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내용 개체 틀 5"/>
          <p:cNvSpPr>
            <a:spLocks noGrp="1"/>
          </p:cNvSpPr>
          <p:nvPr>
            <p:ph sz="quarter" idx="4"/>
          </p:nvPr>
        </p:nvSpPr>
        <p:spPr>
          <a:xfrm>
            <a:off x="6196036"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3"/>
          <p:cNvSpPr>
            <a:spLocks noGrp="1"/>
          </p:cNvSpPr>
          <p:nvPr>
            <p:ph type="dt" sz="half" idx="10"/>
          </p:nvPr>
        </p:nvSpPr>
        <p:spPr/>
        <p:txBody>
          <a:bodyPr/>
          <a:lstStyle/>
          <a:p>
            <a:fld id="{5ACE7E28-9336-4363-8674-B91477D8F243}" type="datetime1">
              <a:rPr lang="ko-KR" altLang="en-US" smtClean="0"/>
              <a:pPr/>
              <a:t>2009-12-07</a:t>
            </a:fld>
            <a:endParaRPr lang="ko-KR" altLang="en-US"/>
          </a:p>
        </p:txBody>
      </p:sp>
      <p:sp>
        <p:nvSpPr>
          <p:cNvPr id="8" name="바닥글 개체 틀 4"/>
          <p:cNvSpPr>
            <a:spLocks noGrp="1"/>
          </p:cNvSpPr>
          <p:nvPr>
            <p:ph type="ftr" sz="quarter" idx="11"/>
          </p:nvPr>
        </p:nvSpPr>
        <p:spPr/>
        <p:txBody>
          <a:bodyPr/>
          <a:lstStyle/>
          <a:p>
            <a:endParaRPr lang="ko-KR" altLang="en-US"/>
          </a:p>
        </p:txBody>
      </p:sp>
      <p:sp>
        <p:nvSpPr>
          <p:cNvPr id="9"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401041917"/>
      </p:ext>
    </p:extLst>
  </p:cSld>
  <p:clrMapOvr>
    <a:masterClrMapping/>
  </p:clrMapOvr>
</p:sldLayout>
</file>

<file path=ppt/slideLayouts/slideLayout9.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idx="0"/>
          </p:nvPr>
        </p:nvSpPr>
        <p:spPr>
          <a:xfrm>
            <a:off x="2389716" y="4800600"/>
            <a:ext cx="7315199"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2389716" y="612775"/>
            <a:ext cx="731519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ko-KR" altLang="en-US"/>
          </a:p>
        </p:txBody>
      </p:sp>
      <p:sp>
        <p:nvSpPr>
          <p:cNvPr id="4" name="텍스트 개체 틀 3"/>
          <p:cNvSpPr>
            <a:spLocks noGrp="1"/>
          </p:cNvSpPr>
          <p:nvPr>
            <p:ph type="body" sz="half" idx="2"/>
          </p:nvPr>
        </p:nvSpPr>
        <p:spPr>
          <a:xfrm>
            <a:off x="2389716" y="5367338"/>
            <a:ext cx="7315199"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ko-KR" altLang="en-US" smtClean="0"/>
              <a:t>마스터 텍스트 스타일을 편집합니다</a:t>
            </a:r>
            <a:endParaRPr lang="ko-KR" altLang="en-US"/>
          </a:p>
        </p:txBody>
      </p:sp>
      <p:sp>
        <p:nvSpPr>
          <p:cNvPr id="5" name="날짜 개체 틀 3"/>
          <p:cNvSpPr>
            <a:spLocks noGrp="1"/>
          </p:cNvSpPr>
          <p:nvPr>
            <p:ph type="dt" sz="half" idx="10"/>
          </p:nvPr>
        </p:nvSpPr>
        <p:spPr/>
        <p:txBody>
          <a:bodyPr/>
          <a:lstStyle/>
          <a:p>
            <a:fld id="{5ACE7E28-9336-4363-8674-B91477D8F243}" type="datetime1">
              <a:rPr lang="ko-KR" altLang="en-US" smtClean="0"/>
              <a:pPr/>
              <a:t>2009-12-07</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3841806685"/>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idx="0"/>
          </p:nvPr>
        </p:nvSpPr>
        <p:spPr>
          <a:xfrm>
            <a:off x="609599" y="274638"/>
            <a:ext cx="10972798"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09599" y="1600200"/>
            <a:ext cx="10972798" cy="4525963"/>
          </a:xfrm>
          <a:prstGeom prst="rect">
            <a:avLst/>
          </a:prstGeom>
        </p:spPr>
        <p:txBody>
          <a:bodyPr vert="horz" lIns="91440" tIns="45720" rIns="91440" bIns="45720" rtlCol="0">
            <a:normAutofit/>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a:p>
        </p:txBody>
      </p:sp>
      <p:sp>
        <p:nvSpPr>
          <p:cNvPr id="4" name="날짜 개체 틀 3"/>
          <p:cNvSpPr>
            <a:spLocks noGrp="1"/>
          </p:cNvSpPr>
          <p:nvPr>
            <p:ph type="dt" sz="half" idx="2"/>
          </p:nvPr>
        </p:nvSpPr>
        <p:spPr>
          <a:xfrm>
            <a:off x="609599" y="6356350"/>
            <a:ext cx="284479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22D86A-5F52-4165-8473-F1B836277586}" type="datetime1">
              <a:rPr lang="ko-KR" altLang="en-US" smtClean="0"/>
              <a:pPr/>
              <a:t>2009-12-07</a:t>
            </a:fld>
            <a:endParaRPr lang="ko-KR" altLang="en-US"/>
          </a:p>
        </p:txBody>
      </p:sp>
      <p:sp>
        <p:nvSpPr>
          <p:cNvPr id="5" name="바닥글 개체 틀 4"/>
          <p:cNvSpPr>
            <a:spLocks noGrp="1"/>
          </p:cNvSpPr>
          <p:nvPr>
            <p:ph type="ftr" sz="quarter" idx="3"/>
          </p:nvPr>
        </p:nvSpPr>
        <p:spPr>
          <a:xfrm>
            <a:off x="4165599" y="6356350"/>
            <a:ext cx="38607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599" y="6356350"/>
            <a:ext cx="284479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2CD3B-FDDF-4998-970C-76E6E0BEC65F}" type="slidenum">
              <a:rPr lang="ko-KR" altLang="en-US" smtClean="0"/>
              <a:pPr/>
              <a:t>‹#›</a:t>
            </a:fld>
            <a:endParaRPr lang="ko-KR" altLang="en-US"/>
          </a:p>
        </p:txBody>
      </p:sp>
    </p:spTree>
    <p:extLst>
      <p:ext uri="{BB962C8B-B14F-4D97-AF65-F5344CB8AC3E}">
        <p14:creationId xmlns:p14="http://schemas.microsoft.com/office/powerpoint/2010/main" val="125386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jpeg"  /><Relationship Id="rId3" Type="http://schemas.openxmlformats.org/officeDocument/2006/relationships/image" Target="../media/image4.jpeg"  /><Relationship Id="rId4"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gif"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 Id="rId3" Type="http://schemas.openxmlformats.org/officeDocument/2006/relationships/image" Target="../media/image8.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 Id="rId3" Type="http://schemas.openxmlformats.org/officeDocument/2006/relationships/image" Target="../media/image10.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 Id="rId3" Type="http://schemas.openxmlformats.org/officeDocument/2006/relationships/image" Target="../media/image1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 Id="rId3" Type="http://schemas.openxmlformats.org/officeDocument/2006/relationships/image" Target="../media/image15.jpeg"  /><Relationship Id="rId4" Type="http://schemas.openxmlformats.org/officeDocument/2006/relationships/image" Target="../media/image16.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 Id="rId3" Type="http://schemas.openxmlformats.org/officeDocument/2006/relationships/image" Target="../media/image18.jpeg"  /><Relationship Id="rId4" Type="http://schemas.openxmlformats.org/officeDocument/2006/relationships/image" Target="../media/image19.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 Id="rId3" Type="http://schemas.openxmlformats.org/officeDocument/2006/relationships/image" Target="../media/image2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png"  /><Relationship Id="rId3" Type="http://schemas.openxmlformats.org/officeDocument/2006/relationships/image" Target="../media/image23.gif"  /><Relationship Id="rId4" Type="http://schemas.openxmlformats.org/officeDocument/2006/relationships/image" Target="../media/image24.png"  /><Relationship Id="rId5" Type="http://schemas.openxmlformats.org/officeDocument/2006/relationships/image" Target="../media/image25.jpeg"  /><Relationship Id="rId6" Type="http://schemas.openxmlformats.org/officeDocument/2006/relationships/image" Target="../media/image26.jpeg"  /><Relationship Id="rId7" Type="http://schemas.openxmlformats.org/officeDocument/2006/relationships/image" Target="../media/image27.jpeg"  /><Relationship Id="rId8" Type="http://schemas.openxmlformats.org/officeDocument/2006/relationships/image" Target="../media/image28.png"  /><Relationship Id="rId9" Type="http://schemas.openxmlformats.org/officeDocument/2006/relationships/image" Target="../media/image28.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xzany.itch.io/samurai-2d-pixel-art" TargetMode="External" /><Relationship Id="rId3" Type="http://schemas.openxmlformats.org/officeDocument/2006/relationships/hyperlink" Target="https://papoycore.itch.io/free-agis" TargetMode="External" /><Relationship Id="rId4" Type="http://schemas.openxmlformats.org/officeDocument/2006/relationships/hyperlink" Target="https://edermunizz.itch.io/free-pixel-art-forest" TargetMode="External" /></Relationships>
</file>

<file path=ppt/slides/_rels/slide9.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ctrTitle" idx="0"/>
          </p:nvPr>
        </p:nvSpPr>
        <p:spPr>
          <a:xfrm>
            <a:off x="914400" y="2693987"/>
            <a:ext cx="10363198" cy="1470025"/>
          </a:xfrm>
        </p:spPr>
        <p:txBody>
          <a:bodyPr/>
          <a:p>
            <a:pPr>
              <a:defRPr/>
            </a:pPr>
            <a:r>
              <a:rPr lang="en-US" altLang="ko-KR" sz="5100">
                <a:latin typeface="Impact"/>
              </a:rPr>
              <a:t>PunkVenture</a:t>
            </a:r>
            <a:endParaRPr lang="en-US" altLang="ko-KR" sz="5100">
              <a:latin typeface="Impact"/>
            </a:endParaRPr>
          </a:p>
        </p:txBody>
      </p:sp>
      <p:sp>
        <p:nvSpPr>
          <p:cNvPr id="4" name="제목 1"/>
          <p:cNvSpPr>
            <a:spLocks noGrp="1"/>
          </p:cNvSpPr>
          <p:nvPr/>
        </p:nvSpPr>
        <p:spPr>
          <a:xfrm>
            <a:off x="914400" y="3429000"/>
            <a:ext cx="10363198" cy="1470025"/>
          </a:xfrm>
          <a:prstGeom prst="rect">
            <a:avLst/>
          </a:prstGeom>
        </p:spPr>
        <p:txBody>
          <a:bodyPr vert="horz" lIns="91440" tIns="45720" rIns="91440" bIns="45720" anchor="ctr">
            <a:normAutofit/>
          </a:bodyPr>
          <a:p>
            <a:pPr marL="0" indent="0" algn="ctr" defTabSz="914400" rtl="0" eaLnBrk="1" latinLnBrk="1" hangingPunct="1">
              <a:lnSpc>
                <a:spcPct val="100000"/>
              </a:lnSpc>
              <a:spcBef>
                <a:spcPct val="0"/>
              </a:spcBef>
              <a:spcAft>
                <a:spcPts val="0"/>
              </a:spcAft>
              <a:buNone/>
              <a:defRPr/>
            </a:pPr>
            <a:endParaRPr xmlns:mc="http://schemas.openxmlformats.org/markup-compatibility/2006" xmlns:hp="http://schemas.haansoft.com/office/presentation/8.0" kumimoji="0" lang="ko-KR" altLang="en-US" sz="4400" b="0" i="0" u="none" strike="noStrike" kern="1200" cap="none" spc="0" normalizeH="0" baseline="0" mc:Ignorable="hp" hp:hslEmbossed="0">
              <a:solidFill>
                <a:srgbClr val="000000"/>
              </a:solidFill>
              <a:latin typeface="Calibri"/>
              <a:ea typeface="맑은 고딕"/>
              <a:cs typeface="맑은 고딕"/>
            </a:endParaRPr>
          </a:p>
        </p:txBody>
      </p:sp>
    </p:spTree>
    <p:extLst>
      <p:ext uri="{BB962C8B-B14F-4D97-AF65-F5344CB8AC3E}">
        <p14:creationId xmlns:p14="http://schemas.microsoft.com/office/powerpoint/2010/main" val="2637150719"/>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플레이 방식</a:t>
            </a:r>
            <a:endParaRPr lang="ko-KR" altLang="en-US"/>
          </a:p>
        </p:txBody>
      </p:sp>
      <p:sp>
        <p:nvSpPr>
          <p:cNvPr id="3" name="내용 개체 틀 2"/>
          <p:cNvSpPr>
            <a:spLocks noGrp="1"/>
          </p:cNvSpPr>
          <p:nvPr>
            <p:ph idx="1"/>
          </p:nvPr>
        </p:nvSpPr>
        <p:spPr/>
        <p:txBody>
          <a:bodyPr/>
          <a:p>
            <a:pPr marL="0" indent="0">
              <a:buNone/>
              <a:defRPr/>
            </a:pPr>
            <a:r>
              <a:rPr lang="ko-KR" altLang="en-US"/>
              <a:t>무기 특성 </a:t>
            </a:r>
            <a:r>
              <a:rPr lang="en-US" altLang="ko-KR"/>
              <a:t>:</a:t>
            </a:r>
            <a:r>
              <a:rPr lang="ko-KR" altLang="en-US"/>
              <a:t> 맵 클리어 및 보스 처치시 특성이 열리게 되며</a:t>
            </a:r>
            <a:r>
              <a:rPr lang="en-US" altLang="ko-KR"/>
              <a:t>,</a:t>
            </a:r>
            <a:r>
              <a:rPr lang="ko-KR" altLang="en-US"/>
              <a:t> 특성에는 무기의 공격속도</a:t>
            </a:r>
            <a:r>
              <a:rPr lang="en-US" altLang="ko-KR"/>
              <a:t>,</a:t>
            </a:r>
            <a:r>
              <a:rPr lang="ko-KR" altLang="en-US"/>
              <a:t> 공격력을 증가시켜주는 특성을 넣을 예정</a:t>
            </a:r>
            <a:endParaRPr lang="ko-KR" altLang="en-US"/>
          </a:p>
        </p:txBody>
      </p:sp>
    </p:spTree>
    <p:extLst>
      <p:ext uri="{BB962C8B-B14F-4D97-AF65-F5344CB8AC3E}">
        <p14:creationId xmlns:p14="http://schemas.microsoft.com/office/powerpoint/2010/main" val="4224824096"/>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몬스터 컨셉</a:t>
            </a:r>
            <a:endParaRPr lang="ko-KR" altLang="en-US"/>
          </a:p>
        </p:txBody>
      </p:sp>
      <p:sp>
        <p:nvSpPr>
          <p:cNvPr id="3" name="내용 개체 틀 2"/>
          <p:cNvSpPr>
            <a:spLocks noGrp="1"/>
          </p:cNvSpPr>
          <p:nvPr>
            <p:ph idx="1"/>
          </p:nvPr>
        </p:nvSpPr>
        <p:spPr/>
        <p:txBody>
          <a:bodyPr/>
          <a:p>
            <a:pPr>
              <a:defRPr/>
            </a:pPr>
            <a:r>
              <a:rPr lang="ko-KR" altLang="en-US"/>
              <a:t>기어</a:t>
            </a:r>
            <a:r>
              <a:rPr lang="en-US" altLang="ko-KR"/>
              <a:t>,</a:t>
            </a:r>
            <a:r>
              <a:rPr lang="ko-KR" altLang="en-US"/>
              <a:t> 증기</a:t>
            </a:r>
            <a:r>
              <a:rPr lang="en-US" altLang="ko-KR"/>
              <a:t>,</a:t>
            </a:r>
            <a:r>
              <a:rPr lang="ko-KR" altLang="en-US"/>
              <a:t> 화염</a:t>
            </a:r>
            <a:r>
              <a:rPr lang="en-US" altLang="ko-KR"/>
              <a:t>,</a:t>
            </a:r>
            <a:r>
              <a:rPr lang="ko-KR" altLang="en-US"/>
              <a:t> 전기</a:t>
            </a:r>
            <a:r>
              <a:rPr lang="en-US" altLang="ko-KR"/>
              <a:t>,</a:t>
            </a:r>
            <a:r>
              <a:rPr lang="ko-KR" altLang="en-US"/>
              <a:t> 금속</a:t>
            </a:r>
            <a:r>
              <a:rPr lang="en-US" altLang="ko-KR"/>
              <a:t>,</a:t>
            </a:r>
            <a:r>
              <a:rPr lang="ko-KR" altLang="en-US"/>
              <a:t> 기계</a:t>
            </a:r>
            <a:r>
              <a:rPr lang="en-US" altLang="ko-KR"/>
              <a:t>,</a:t>
            </a:r>
            <a:r>
              <a:rPr lang="ko-KR" altLang="en-US"/>
              <a:t> 코어</a:t>
            </a:r>
            <a:endParaRPr lang="ko-KR" altLang="en-US"/>
          </a:p>
          <a:p>
            <a:pPr>
              <a:defRPr/>
            </a:pPr>
            <a:endParaRPr lang="ko-KR" altLang="en-US"/>
          </a:p>
          <a:p>
            <a:pPr>
              <a:defRPr/>
            </a:pPr>
            <a:r>
              <a:rPr lang="ko-KR" altLang="en-US"/>
              <a:t>곤충형</a:t>
            </a:r>
            <a:r>
              <a:rPr lang="en-US" altLang="ko-KR"/>
              <a:t>,</a:t>
            </a:r>
            <a:r>
              <a:rPr lang="ko-KR" altLang="en-US"/>
              <a:t> 로봇</a:t>
            </a:r>
            <a:r>
              <a:rPr lang="en-US" altLang="ko-KR"/>
              <a:t>,</a:t>
            </a:r>
            <a:r>
              <a:rPr lang="ko-KR" altLang="en-US"/>
              <a:t> 인간형</a:t>
            </a:r>
            <a:endParaRPr lang="ko-KR" altLang="en-US"/>
          </a:p>
        </p:txBody>
      </p:sp>
      <p:pic>
        <p:nvPicPr>
          <p:cNvPr id="4" name=""/>
          <p:cNvPicPr>
            <a:picLocks noChangeAspect="1"/>
          </p:cNvPicPr>
          <p:nvPr/>
        </p:nvPicPr>
        <p:blipFill rotWithShape="1">
          <a:blip r:embed="rId2"/>
          <a:stretch>
            <a:fillRect/>
          </a:stretch>
        </p:blipFill>
        <p:spPr>
          <a:xfrm>
            <a:off x="7816457" y="3593830"/>
            <a:ext cx="1911672" cy="2704951"/>
          </a:xfrm>
          <a:prstGeom prst="rect">
            <a:avLst/>
          </a:prstGeom>
        </p:spPr>
      </p:pic>
      <p:pic>
        <p:nvPicPr>
          <p:cNvPr id="5" name=""/>
          <p:cNvPicPr>
            <a:picLocks noChangeAspect="1"/>
          </p:cNvPicPr>
          <p:nvPr/>
        </p:nvPicPr>
        <p:blipFill rotWithShape="1">
          <a:blip r:embed="rId3"/>
          <a:stretch>
            <a:fillRect/>
          </a:stretch>
        </p:blipFill>
        <p:spPr>
          <a:xfrm>
            <a:off x="2037576" y="3625683"/>
            <a:ext cx="1433753" cy="2673099"/>
          </a:xfrm>
          <a:prstGeom prst="rect">
            <a:avLst/>
          </a:prstGeom>
        </p:spPr>
      </p:pic>
      <p:pic>
        <p:nvPicPr>
          <p:cNvPr id="6" name=""/>
          <p:cNvPicPr>
            <a:picLocks noChangeAspect="1"/>
          </p:cNvPicPr>
          <p:nvPr/>
        </p:nvPicPr>
        <p:blipFill rotWithShape="1">
          <a:blip r:embed="rId4"/>
          <a:stretch>
            <a:fillRect/>
          </a:stretch>
        </p:blipFill>
        <p:spPr>
          <a:xfrm>
            <a:off x="4320340" y="3632897"/>
            <a:ext cx="2492776" cy="2665885"/>
          </a:xfrm>
          <a:prstGeom prst="rect">
            <a:avLst/>
          </a:prstGeom>
        </p:spPr>
      </p:pic>
    </p:spTree>
    <p:extLst>
      <p:ext uri="{BB962C8B-B14F-4D97-AF65-F5344CB8AC3E}">
        <p14:creationId xmlns:p14="http://schemas.microsoft.com/office/powerpoint/2010/main" val="304285582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보스 설정</a:t>
            </a:r>
            <a:endParaRPr lang="ko-KR" altLang="en-US"/>
          </a:p>
        </p:txBody>
      </p:sp>
      <p:sp>
        <p:nvSpPr>
          <p:cNvPr id="3" name="내용 개체 틀 2"/>
          <p:cNvSpPr>
            <a:spLocks noGrp="1"/>
          </p:cNvSpPr>
          <p:nvPr>
            <p:ph idx="1"/>
          </p:nvPr>
        </p:nvSpPr>
        <p:spPr>
          <a:xfrm>
            <a:off x="609601" y="1547980"/>
            <a:ext cx="10972798" cy="4886910"/>
          </a:xfrm>
        </p:spPr>
        <p:txBody>
          <a:bodyPr/>
          <a:p>
            <a:pPr marL="0" indent="0">
              <a:buNone/>
              <a:defRPr/>
            </a:pPr>
            <a:r>
              <a:rPr lang="en-US" altLang="ko-KR"/>
              <a:t>1.</a:t>
            </a:r>
            <a:r>
              <a:rPr lang="ko-KR" altLang="en-US"/>
              <a:t> 스테이지에 있는 지형지물을 활용하여 공격</a:t>
            </a:r>
            <a:endParaRPr lang="ko-KR" altLang="en-US"/>
          </a:p>
          <a:p>
            <a:pPr marL="0" indent="0">
              <a:buNone/>
              <a:defRPr/>
            </a:pPr>
            <a:endParaRPr lang="en-US" altLang="ko-KR"/>
          </a:p>
          <a:p>
            <a:pPr marL="0" indent="0">
              <a:buNone/>
              <a:defRPr/>
            </a:pPr>
            <a:r>
              <a:rPr lang="en-US" altLang="ko-KR"/>
              <a:t>2.</a:t>
            </a:r>
            <a:r>
              <a:rPr lang="ko-KR" altLang="en-US"/>
              <a:t> 특정 패턴을 파훼하기 위한 기믹 추가</a:t>
            </a:r>
            <a:endParaRPr lang="ko-KR" altLang="en-US"/>
          </a:p>
        </p:txBody>
      </p:sp>
      <p:pic>
        <p:nvPicPr>
          <p:cNvPr id="6" name=""/>
          <p:cNvPicPr>
            <a:picLocks noChangeAspect="1"/>
          </p:cNvPicPr>
          <p:nvPr/>
        </p:nvPicPr>
        <p:blipFill rotWithShape="1">
          <a:blip r:embed="rId2"/>
          <a:stretch>
            <a:fillRect/>
          </a:stretch>
        </p:blipFill>
        <p:spPr>
          <a:xfrm>
            <a:off x="609601" y="3649580"/>
            <a:ext cx="3315459" cy="2652367"/>
          </a:xfrm>
          <a:prstGeom prst="rect">
            <a:avLst/>
          </a:prstGeom>
        </p:spPr>
      </p:pic>
    </p:spTree>
    <p:extLst>
      <p:ext uri="{BB962C8B-B14F-4D97-AF65-F5344CB8AC3E}">
        <p14:creationId xmlns:p14="http://schemas.microsoft.com/office/powerpoint/2010/main" val="2525957704"/>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보스 처형 모션</a:t>
            </a:r>
            <a:endParaRPr lang="ko-KR" altLang="en-US"/>
          </a:p>
        </p:txBody>
      </p:sp>
      <p:sp>
        <p:nvSpPr>
          <p:cNvPr id="3" name="내용 개체 틀 2"/>
          <p:cNvSpPr>
            <a:spLocks noGrp="1"/>
          </p:cNvSpPr>
          <p:nvPr>
            <p:ph idx="1"/>
          </p:nvPr>
        </p:nvSpPr>
        <p:spPr/>
        <p:txBody>
          <a:bodyPr/>
          <a:p>
            <a:pPr>
              <a:defRPr/>
            </a:pPr>
            <a:r>
              <a:rPr lang="ko-KR" altLang="en-US"/>
              <a:t>연출 </a:t>
            </a:r>
            <a:r>
              <a:rPr lang="en-US" altLang="ko-KR"/>
              <a:t>:</a:t>
            </a:r>
            <a:r>
              <a:rPr lang="ko-KR" altLang="en-US"/>
              <a:t>  화면 깨지는 연출</a:t>
            </a:r>
            <a:endParaRPr lang="ko-KR" altLang="en-US"/>
          </a:p>
          <a:p>
            <a:pPr>
              <a:defRPr/>
            </a:pPr>
            <a:endParaRPr lang="ko-KR" altLang="en-US"/>
          </a:p>
          <a:p>
            <a:pPr>
              <a:defRPr/>
            </a:pPr>
            <a:endParaRPr lang="ko-KR" altLang="en-US"/>
          </a:p>
          <a:p>
            <a:pPr>
              <a:defRPr/>
            </a:pPr>
            <a:r>
              <a:rPr lang="ko-KR" altLang="en-US"/>
              <a:t>보스에게 처형 시 아래에 있는</a:t>
            </a:r>
            <a:endParaRPr lang="ko-KR" altLang="en-US"/>
          </a:p>
          <a:p>
            <a:pPr marL="0" indent="0">
              <a:buNone/>
              <a:defRPr/>
            </a:pPr>
            <a:r>
              <a:rPr lang="ko-KR" altLang="en-US"/>
              <a:t>키를 맞출수록 화면이 깨지는 연출</a:t>
            </a:r>
            <a:endParaRPr lang="ko-KR" altLang="en-US"/>
          </a:p>
          <a:p>
            <a:pPr>
              <a:defRPr/>
            </a:pPr>
            <a:endParaRPr lang="ko-KR" altLang="en-US"/>
          </a:p>
          <a:p>
            <a:pPr>
              <a:defRPr/>
            </a:pPr>
            <a:endParaRPr lang="ko-KR" altLang="en-US"/>
          </a:p>
        </p:txBody>
      </p:sp>
      <p:pic>
        <p:nvPicPr>
          <p:cNvPr id="4" name=""/>
          <p:cNvPicPr>
            <a:picLocks noChangeAspect="1"/>
          </p:cNvPicPr>
          <p:nvPr/>
        </p:nvPicPr>
        <p:blipFill rotWithShape="1">
          <a:blip r:embed="rId2"/>
          <a:stretch>
            <a:fillRect/>
          </a:stretch>
        </p:blipFill>
        <p:spPr>
          <a:xfrm>
            <a:off x="6853986" y="1600200"/>
            <a:ext cx="4728411" cy="2128708"/>
          </a:xfrm>
          <a:prstGeom prst="rect">
            <a:avLst/>
          </a:prstGeom>
        </p:spPr>
      </p:pic>
      <p:pic>
        <p:nvPicPr>
          <p:cNvPr id="5" name=""/>
          <p:cNvPicPr>
            <a:picLocks noChangeAspect="1"/>
          </p:cNvPicPr>
          <p:nvPr/>
        </p:nvPicPr>
        <p:blipFill rotWithShape="1">
          <a:blip r:embed="rId3"/>
          <a:stretch>
            <a:fillRect/>
          </a:stretch>
        </p:blipFill>
        <p:spPr>
          <a:xfrm>
            <a:off x="6853986" y="4294312"/>
            <a:ext cx="3905250" cy="1219200"/>
          </a:xfrm>
          <a:prstGeom prst="rect">
            <a:avLst/>
          </a:prstGeom>
        </p:spPr>
      </p:pic>
    </p:spTree>
    <p:extLst>
      <p:ext uri="{BB962C8B-B14F-4D97-AF65-F5344CB8AC3E}">
        <p14:creationId xmlns:p14="http://schemas.microsoft.com/office/powerpoint/2010/main" val="112093674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en-US" altLang="ko-KR" sz="3400"/>
              <a:t>1.</a:t>
            </a:r>
            <a:r>
              <a:rPr lang="ko-KR" altLang="en-US" sz="3400"/>
              <a:t> 코그리움의 유산</a:t>
            </a:r>
            <a:br>
              <a:rPr lang="ko-KR" altLang="en-US" sz="3400"/>
            </a:br>
            <a:r>
              <a:rPr lang="en-US" altLang="ko-KR" sz="3400"/>
              <a:t>(C.O.G - Cemtral Overwatch Guardian)</a:t>
            </a:r>
            <a:endParaRPr lang="en-US" altLang="ko-KR" sz="3400"/>
          </a:p>
        </p:txBody>
      </p:sp>
      <p:sp>
        <p:nvSpPr>
          <p:cNvPr id="3" name="내용 개체 틀 2"/>
          <p:cNvSpPr>
            <a:spLocks noGrp="1"/>
          </p:cNvSpPr>
          <p:nvPr>
            <p:ph idx="1"/>
          </p:nvPr>
        </p:nvSpPr>
        <p:spPr>
          <a:xfrm>
            <a:off x="609599" y="1883189"/>
            <a:ext cx="10972798" cy="4525963"/>
          </a:xfrm>
        </p:spPr>
        <p:txBody>
          <a:bodyPr>
            <a:normAutofit/>
          </a:bodyPr>
          <a:p>
            <a:pPr marL="0" indent="0">
              <a:buNone/>
              <a:defRPr/>
            </a:pPr>
            <a:r>
              <a:rPr lang="ko-KR" altLang="en-US" sz="1800" b="1"/>
              <a:t>컨셉</a:t>
            </a:r>
            <a:r>
              <a:rPr lang="ko-KR" altLang="en-US" sz="1800"/>
              <a:t> : 연구소 보안 시스템이 폭주해 스스로 진화한 AI</a:t>
            </a:r>
            <a:endParaRPr lang="ko-KR" altLang="en-US" sz="1800"/>
          </a:p>
          <a:p>
            <a:pPr marL="0" indent="0">
              <a:buNone/>
              <a:defRPr/>
            </a:pPr>
            <a:r>
              <a:rPr lang="ko-KR" altLang="en-US" sz="1800" b="1"/>
              <a:t>디자인</a:t>
            </a:r>
            <a:r>
              <a:rPr lang="ko-KR" altLang="en-US" sz="1800"/>
              <a:t> : 공중에 떠 있는 거대한 금속 구체 + 다수의 레이저 및 기계팔</a:t>
            </a:r>
            <a:endParaRPr lang="ko-KR" altLang="en-US" sz="1800"/>
          </a:p>
          <a:p>
            <a:pPr marL="0" indent="0">
              <a:buNone/>
              <a:defRPr/>
            </a:pPr>
            <a:r>
              <a:rPr lang="ko-KR" altLang="en-US" sz="1800" b="1"/>
              <a:t>배경</a:t>
            </a:r>
            <a:r>
              <a:rPr lang="ko-KR" altLang="en-US" sz="1800"/>
              <a:t> : 증기가 자욱한 연구소 내부, 부서진 실험실</a:t>
            </a:r>
            <a:endParaRPr lang="ko-KR" altLang="en-US" sz="1800"/>
          </a:p>
        </p:txBody>
      </p:sp>
      <p:pic>
        <p:nvPicPr>
          <p:cNvPr id="5" name=""/>
          <p:cNvPicPr>
            <a:picLocks noChangeAspect="1"/>
          </p:cNvPicPr>
          <p:nvPr/>
        </p:nvPicPr>
        <p:blipFill rotWithShape="1">
          <a:blip r:embed="rId2"/>
          <a:stretch>
            <a:fillRect/>
          </a:stretch>
        </p:blipFill>
        <p:spPr>
          <a:xfrm>
            <a:off x="3359146" y="3429000"/>
            <a:ext cx="4367696" cy="3275772"/>
          </a:xfrm>
          <a:prstGeom prst="rect">
            <a:avLst/>
          </a:prstGeom>
        </p:spPr>
      </p:pic>
      <p:pic>
        <p:nvPicPr>
          <p:cNvPr id="6" name=""/>
          <p:cNvPicPr>
            <a:picLocks noChangeAspect="1"/>
          </p:cNvPicPr>
          <p:nvPr/>
        </p:nvPicPr>
        <p:blipFill rotWithShape="1">
          <a:blip r:embed="rId3"/>
          <a:stretch>
            <a:fillRect/>
          </a:stretch>
        </p:blipFill>
        <p:spPr>
          <a:xfrm>
            <a:off x="7726843" y="3429000"/>
            <a:ext cx="3275772" cy="3275772"/>
          </a:xfrm>
          <a:prstGeom prst="rect">
            <a:avLst/>
          </a:prstGeom>
        </p:spPr>
      </p:pic>
    </p:spTree>
    <p:extLst>
      <p:ext uri="{BB962C8B-B14F-4D97-AF65-F5344CB8AC3E}">
        <p14:creationId xmlns:p14="http://schemas.microsoft.com/office/powerpoint/2010/main" val="2721287348"/>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sz="3400"/>
              <a:t>두번째</a:t>
            </a:r>
            <a:r>
              <a:rPr lang="ko-KR" altLang="en-US" sz="3800"/>
              <a:t> 보스</a:t>
            </a:r>
            <a:endParaRPr lang="ko-KR" altLang="en-US" sz="3800"/>
          </a:p>
        </p:txBody>
      </p:sp>
      <p:sp>
        <p:nvSpPr>
          <p:cNvPr id="3" name="내용 개체 틀 2"/>
          <p:cNvSpPr>
            <a:spLocks noGrp="1"/>
          </p:cNvSpPr>
          <p:nvPr>
            <p:ph idx="1"/>
          </p:nvPr>
        </p:nvSpPr>
        <p:spPr>
          <a:xfrm>
            <a:off x="609599" y="1324113"/>
            <a:ext cx="10972798" cy="4525963"/>
          </a:xfrm>
        </p:spPr>
        <p:txBody>
          <a:bodyPr>
            <a:normAutofit/>
          </a:bodyPr>
          <a:p>
            <a:pPr marL="0" indent="0">
              <a:buNone/>
              <a:defRPr/>
            </a:pPr>
            <a:r>
              <a:rPr lang="ko-KR" altLang="en-US" sz="1800" b="1">
                <a:latin typeface="맑은 고딕"/>
              </a:rPr>
              <a:t>컨셉</a:t>
            </a:r>
            <a:r>
              <a:rPr lang="ko-KR" altLang="en-US" sz="1800">
                <a:latin typeface="맑은 고딕"/>
              </a:rPr>
              <a:t> </a:t>
            </a:r>
            <a:r>
              <a:rPr lang="en-US" altLang="ko-KR" sz="1800">
                <a:latin typeface="맑은 고딕"/>
              </a:rPr>
              <a:t>:</a:t>
            </a:r>
            <a:r>
              <a:rPr lang="ko-KR" altLang="en-US" sz="1800">
                <a:latin typeface="맑은 고딕"/>
              </a:rPr>
              <a:t> 기계적인 요소와 증기기관의 디테일</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디자인 특징</a:t>
            </a:r>
            <a:endParaRPr lang="ko-KR" altLang="en-US" sz="1800">
              <a:latin typeface="맑은 고딕"/>
            </a:endParaRPr>
          </a:p>
          <a:p>
            <a:pPr marL="0" indent="0">
              <a:buNone/>
              <a:defRPr/>
            </a:pPr>
            <a:r>
              <a:rPr lang="ko-KR" altLang="en-US" sz="1800">
                <a:latin typeface="맑은 고딕"/>
              </a:rPr>
              <a:t>강화된 기계 팔과 다리, 황동과 강철로 이루어진 사이버네틱 구조</a:t>
            </a:r>
            <a:endParaRPr lang="ko-KR" altLang="en-US" sz="1800">
              <a:latin typeface="맑은 고딕"/>
            </a:endParaRPr>
          </a:p>
          <a:p>
            <a:pPr marL="0" indent="0">
              <a:buNone/>
              <a:defRPr/>
            </a:pPr>
            <a:r>
              <a:rPr lang="ko-KR" altLang="en-US" sz="1800">
                <a:latin typeface="맑은 고딕"/>
              </a:rPr>
              <a:t>눈에서 붉은 빛이 빛나고, 등에 증기 기관이 장착되어 지속적으로 연기를 뿜어냄</a:t>
            </a:r>
            <a:endParaRPr lang="ko-KR" altLang="en-US" sz="1800">
              <a:latin typeface="맑은 고딕"/>
            </a:endParaRPr>
          </a:p>
          <a:p>
            <a:pPr marL="0" indent="0">
              <a:buNone/>
              <a:defRPr/>
            </a:pPr>
            <a:r>
              <a:rPr lang="ko-KR" altLang="en-US" sz="1800">
                <a:latin typeface="맑은 고딕"/>
              </a:rPr>
              <a:t>팔에는 에테르 코어가 내장된 거대한 클로, 적을 잡아 찢을 수 있는 강력한 파괴력</a:t>
            </a:r>
            <a:endParaRPr lang="ko-KR" altLang="en-US" sz="1800">
              <a:latin typeface="맑은 고딕"/>
            </a:endParaRPr>
          </a:p>
          <a:p>
            <a:pPr marL="0" indent="0">
              <a:buNone/>
              <a:defRPr/>
            </a:pPr>
            <a:r>
              <a:rPr lang="ko-KR" altLang="en-US" sz="1800">
                <a:latin typeface="맑은 고딕"/>
              </a:rPr>
              <a:t>배경은 산업 지하도시, 곳곳에 증기가 새어 나오며, 실험 시설 같은 분위기</a:t>
            </a:r>
            <a:endParaRPr lang="ko-KR" altLang="en-US" sz="1800">
              <a:latin typeface="맑은 고딕"/>
            </a:endParaRPr>
          </a:p>
        </p:txBody>
      </p:sp>
      <p:pic>
        <p:nvPicPr>
          <p:cNvPr id="6" name=""/>
          <p:cNvPicPr>
            <a:picLocks noChangeAspect="1"/>
          </p:cNvPicPr>
          <p:nvPr/>
        </p:nvPicPr>
        <p:blipFill rotWithShape="1">
          <a:blip r:embed="rId2"/>
          <a:stretch>
            <a:fillRect/>
          </a:stretch>
        </p:blipFill>
        <p:spPr>
          <a:xfrm>
            <a:off x="1548295" y="4005177"/>
            <a:ext cx="4682432" cy="2633868"/>
          </a:xfrm>
          <a:prstGeom prst="rect">
            <a:avLst/>
          </a:prstGeom>
        </p:spPr>
      </p:pic>
      <p:pic>
        <p:nvPicPr>
          <p:cNvPr id="7" name=""/>
          <p:cNvPicPr>
            <a:picLocks noChangeAspect="1"/>
          </p:cNvPicPr>
          <p:nvPr/>
        </p:nvPicPr>
        <p:blipFill rotWithShape="1">
          <a:blip r:embed="rId3"/>
          <a:stretch>
            <a:fillRect/>
          </a:stretch>
        </p:blipFill>
        <p:spPr>
          <a:xfrm>
            <a:off x="6230727" y="4005178"/>
            <a:ext cx="2633869" cy="2633869"/>
          </a:xfrm>
          <a:prstGeom prst="rect">
            <a:avLst/>
          </a:prstGeom>
        </p:spPr>
      </p:pic>
    </p:spTree>
    <p:extLst>
      <p:ext uri="{BB962C8B-B14F-4D97-AF65-F5344CB8AC3E}">
        <p14:creationId xmlns:p14="http://schemas.microsoft.com/office/powerpoint/2010/main" val="250337991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en-US" altLang="ko-KR" sz="3400"/>
              <a:t>3.</a:t>
            </a:r>
            <a:r>
              <a:rPr lang="ko-KR" altLang="en-US" sz="3400"/>
              <a:t> 에테르 오버로드 </a:t>
            </a:r>
            <a:br>
              <a:rPr lang="ko-KR" altLang="en-US" sz="3400"/>
            </a:br>
            <a:r>
              <a:rPr lang="ko-KR" altLang="en-US" sz="3400"/>
              <a:t>(Ether Overlord)"</a:t>
            </a:r>
            <a:endParaRPr lang="ko-KR" altLang="en-US" sz="3400"/>
          </a:p>
        </p:txBody>
      </p:sp>
      <p:sp>
        <p:nvSpPr>
          <p:cNvPr id="3" name="내용 개체 틀 2"/>
          <p:cNvSpPr>
            <a:spLocks noGrp="1"/>
          </p:cNvSpPr>
          <p:nvPr>
            <p:ph idx="1"/>
          </p:nvPr>
        </p:nvSpPr>
        <p:spPr>
          <a:xfrm>
            <a:off x="609599" y="1905002"/>
            <a:ext cx="10972798" cy="3945074"/>
          </a:xfrm>
        </p:spPr>
        <p:txBody>
          <a:bodyPr>
            <a:normAutofit/>
          </a:bodyPr>
          <a:p>
            <a:pPr marL="0" indent="0">
              <a:buNone/>
              <a:defRPr/>
            </a:pPr>
            <a:r>
              <a:rPr lang="ko-KR" altLang="en-US" sz="1800" b="1">
                <a:latin typeface="맑은 고딕"/>
              </a:rPr>
              <a:t>컨셉 </a:t>
            </a:r>
            <a:r>
              <a:rPr lang="ko-KR" altLang="en-US" sz="1800">
                <a:latin typeface="맑은 고딕"/>
              </a:rPr>
              <a:t>:</a:t>
            </a:r>
            <a:r>
              <a:rPr lang="ko-KR" altLang="en-US" sz="1800" b="1">
                <a:latin typeface="맑은 고딕"/>
              </a:rPr>
              <a:t> </a:t>
            </a:r>
            <a:r>
              <a:rPr lang="ko-KR" altLang="en-US" sz="1800">
                <a:latin typeface="맑은 고딕"/>
              </a:rPr>
              <a:t>에테르로 몸을 기계화한 지하도시의 지배자</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디자인 </a:t>
            </a:r>
            <a:r>
              <a:rPr lang="ko-KR" altLang="en-US" sz="1800">
                <a:latin typeface="맑은 고딕"/>
              </a:rPr>
              <a:t>: 반은 인간, 반은 기계로 이루어진 하이브리드 보스</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배경</a:t>
            </a:r>
            <a:r>
              <a:rPr lang="ko-KR" altLang="en-US" sz="1800">
                <a:latin typeface="맑은 고딕"/>
              </a:rPr>
              <a:t> : 황폐한 지하도시에서 빛나는 에테르 에너지를 휘두름</a:t>
            </a:r>
            <a:endParaRPr lang="ko-KR" altLang="en-US" sz="1800">
              <a:latin typeface="맑은 고딕"/>
            </a:endParaRPr>
          </a:p>
        </p:txBody>
      </p:sp>
      <p:pic>
        <p:nvPicPr>
          <p:cNvPr id="8" name=""/>
          <p:cNvPicPr>
            <a:picLocks noChangeAspect="1"/>
          </p:cNvPicPr>
          <p:nvPr/>
        </p:nvPicPr>
        <p:blipFill rotWithShape="1">
          <a:blip r:embed="rId2"/>
          <a:stretch>
            <a:fillRect/>
          </a:stretch>
        </p:blipFill>
        <p:spPr>
          <a:xfrm>
            <a:off x="7388089" y="1905002"/>
            <a:ext cx="4317999" cy="4317999"/>
          </a:xfrm>
          <a:prstGeom prst="rect">
            <a:avLst/>
          </a:prstGeom>
        </p:spPr>
      </p:pic>
    </p:spTree>
    <p:extLst>
      <p:ext uri="{BB962C8B-B14F-4D97-AF65-F5344CB8AC3E}">
        <p14:creationId xmlns:p14="http://schemas.microsoft.com/office/powerpoint/2010/main" val="379538613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normAutofit fontScale="90000"/>
          </a:bodyPr>
          <a:p>
            <a:pPr>
              <a:defRPr/>
            </a:pPr>
            <a:r>
              <a:rPr lang="en-US" altLang="ko-KR" sz="3800"/>
              <a:t>4. </a:t>
            </a:r>
            <a:r>
              <a:rPr lang="ko-KR" altLang="en-US" sz="3800"/>
              <a:t>심연의 감시자</a:t>
            </a:r>
            <a:br>
              <a:rPr lang="ko-KR" altLang="en-US" sz="3800"/>
            </a:br>
            <a:r>
              <a:rPr lang="en-US" altLang="ko-KR" sz="3800"/>
              <a:t>(The Abyssal Warden)</a:t>
            </a:r>
            <a:endParaRPr lang="en-US" altLang="ko-KR" sz="3800"/>
          </a:p>
        </p:txBody>
      </p:sp>
      <p:sp>
        <p:nvSpPr>
          <p:cNvPr id="3" name="내용 개체 틀 2"/>
          <p:cNvSpPr>
            <a:spLocks noGrp="1"/>
          </p:cNvSpPr>
          <p:nvPr>
            <p:ph idx="1"/>
          </p:nvPr>
        </p:nvSpPr>
        <p:spPr>
          <a:xfrm>
            <a:off x="609599" y="1417638"/>
            <a:ext cx="10972798" cy="3841866"/>
          </a:xfrm>
        </p:spPr>
        <p:txBody>
          <a:bodyPr/>
          <a:p>
            <a:pPr marL="0" indent="0">
              <a:buNone/>
              <a:defRPr/>
            </a:pPr>
            <a:r>
              <a:rPr lang="ko-KR" altLang="en-US" sz="1800" b="1">
                <a:latin typeface="맑은 고딕"/>
              </a:rPr>
              <a:t>컨셉</a:t>
            </a:r>
            <a:r>
              <a:rPr lang="ko-KR" altLang="en-US" sz="1800">
                <a:latin typeface="맑은 고딕"/>
              </a:rPr>
              <a:t> </a:t>
            </a:r>
            <a:r>
              <a:rPr lang="en-US" altLang="ko-KR" sz="1800">
                <a:latin typeface="맑은 고딕"/>
              </a:rPr>
              <a:t>: </a:t>
            </a:r>
            <a:r>
              <a:rPr lang="ko-KR" altLang="en-US" sz="1800">
                <a:latin typeface="맑은 고딕"/>
              </a:rPr>
              <a:t>기계와 생체가 융합된 거대한 심연의 존재</a:t>
            </a:r>
            <a:endParaRPr lang="ko-KR" altLang="en-US" sz="1800">
              <a:latin typeface="맑은 고딕"/>
            </a:endParaRPr>
          </a:p>
          <a:p>
            <a:pPr marL="0" indent="0">
              <a:buNone/>
              <a:defRPr/>
            </a:pPr>
            <a:endParaRPr lang="ko-KR" altLang="en-US" sz="1800">
              <a:latin typeface="맑은 고딕"/>
            </a:endParaRPr>
          </a:p>
          <a:p>
            <a:pPr marL="0" indent="0">
              <a:buNone/>
              <a:defRPr/>
            </a:pPr>
            <a:r>
              <a:rPr lang="ko-KR" altLang="en-US" sz="1800" b="1">
                <a:latin typeface="맑은 고딕"/>
              </a:rPr>
              <a:t>디자인 특징</a:t>
            </a:r>
            <a:endParaRPr lang="ko-KR" altLang="en-US" sz="1800">
              <a:latin typeface="맑은 고딕"/>
            </a:endParaRPr>
          </a:p>
          <a:p>
            <a:pPr marL="0" indent="0">
              <a:buNone/>
              <a:defRPr/>
            </a:pPr>
            <a:r>
              <a:rPr lang="ko-KR" altLang="en-US" sz="1800">
                <a:latin typeface="맑은 고딕"/>
              </a:rPr>
              <a:t>거대한 촉수형 기계 몸체 → 증기 배관과 기계 부품이 결합된 뱀 같은 형상</a:t>
            </a:r>
            <a:endParaRPr lang="ko-KR" altLang="en-US" sz="1800">
              <a:latin typeface="맑은 고딕"/>
            </a:endParaRPr>
          </a:p>
          <a:p>
            <a:pPr marL="0" indent="0">
              <a:buNone/>
              <a:defRPr/>
            </a:pPr>
            <a:r>
              <a:rPr lang="ko-KR" altLang="en-US" sz="1800">
                <a:latin typeface="맑은 고딕"/>
              </a:rPr>
              <a:t>다양한 금속성 촉수와 팔 → 플레이어를 덮칠 듯 뻗어 나오는 금속 손톱과 케이블</a:t>
            </a:r>
            <a:endParaRPr lang="ko-KR" altLang="en-US" sz="1800">
              <a:latin typeface="맑은 고딕"/>
            </a:endParaRPr>
          </a:p>
          <a:p>
            <a:pPr marL="0" indent="0">
              <a:buNone/>
              <a:defRPr/>
            </a:pPr>
            <a:r>
              <a:rPr lang="ko-KR" altLang="en-US" sz="1800">
                <a:latin typeface="맑은 고딕"/>
              </a:rPr>
              <a:t>기계-드래곤의 얼굴 → 눈에서는 푸른빛의 에테르 에너지가 새어나오며, 생체적인 질감과 기계적 요소가 융합</a:t>
            </a:r>
            <a:endParaRPr lang="ko-KR" altLang="en-US" sz="1800">
              <a:latin typeface="맑은 고딕"/>
            </a:endParaRPr>
          </a:p>
          <a:p>
            <a:pPr marL="0" indent="0">
              <a:buNone/>
              <a:defRPr/>
            </a:pPr>
            <a:r>
              <a:rPr lang="ko-KR" altLang="en-US" sz="1800">
                <a:latin typeface="맑은 고딕"/>
              </a:rPr>
              <a:t>불길한 청록빛 코어 → 심장처럼 박동하며 주변을 오염시키는 에테르 에너지원</a:t>
            </a:r>
            <a:endParaRPr lang="ko-KR" altLang="en-US" sz="1800">
              <a:latin typeface="맑은 고딕"/>
            </a:endParaRPr>
          </a:p>
        </p:txBody>
      </p:sp>
      <p:pic>
        <p:nvPicPr>
          <p:cNvPr id="4" name=""/>
          <p:cNvPicPr>
            <a:picLocks noChangeAspect="1"/>
          </p:cNvPicPr>
          <p:nvPr/>
        </p:nvPicPr>
        <p:blipFill rotWithShape="1">
          <a:blip r:embed="rId2"/>
          <a:stretch>
            <a:fillRect/>
          </a:stretch>
        </p:blipFill>
        <p:spPr>
          <a:xfrm>
            <a:off x="8816390" y="4089097"/>
            <a:ext cx="2691841" cy="2589294"/>
          </a:xfrm>
          <a:prstGeom prst="rect">
            <a:avLst/>
          </a:prstGeom>
        </p:spPr>
      </p:pic>
      <p:pic>
        <p:nvPicPr>
          <p:cNvPr id="5" name=""/>
          <p:cNvPicPr>
            <a:picLocks noChangeAspect="1"/>
          </p:cNvPicPr>
          <p:nvPr/>
        </p:nvPicPr>
        <p:blipFill rotWithShape="1">
          <a:blip r:embed="rId3"/>
          <a:stretch>
            <a:fillRect/>
          </a:stretch>
        </p:blipFill>
        <p:spPr>
          <a:xfrm>
            <a:off x="4272097" y="4097855"/>
            <a:ext cx="1951837" cy="2571777"/>
          </a:xfrm>
          <a:prstGeom prst="rect">
            <a:avLst/>
          </a:prstGeom>
        </p:spPr>
      </p:pic>
      <p:pic>
        <p:nvPicPr>
          <p:cNvPr id="6" name=""/>
          <p:cNvPicPr>
            <a:picLocks noChangeAspect="1"/>
          </p:cNvPicPr>
          <p:nvPr/>
        </p:nvPicPr>
        <p:blipFill rotWithShape="1">
          <a:blip r:embed="rId4"/>
          <a:stretch>
            <a:fillRect/>
          </a:stretch>
        </p:blipFill>
        <p:spPr>
          <a:xfrm>
            <a:off x="6223934" y="4097855"/>
            <a:ext cx="2592455" cy="2592455"/>
          </a:xfrm>
          <a:prstGeom prst="rect">
            <a:avLst/>
          </a:prstGeom>
        </p:spPr>
      </p:pic>
    </p:spTree>
    <p:extLst>
      <p:ext uri="{BB962C8B-B14F-4D97-AF65-F5344CB8AC3E}">
        <p14:creationId xmlns:p14="http://schemas.microsoft.com/office/powerpoint/2010/main" val="1066981839"/>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en-US" altLang="ko-KR" sz="3400"/>
              <a:t>5. </a:t>
            </a:r>
            <a:r>
              <a:rPr lang="ko-KR" altLang="en-US" sz="3400"/>
              <a:t>기계 군주</a:t>
            </a:r>
            <a:r>
              <a:rPr lang="en-US" altLang="ko-KR" sz="3400"/>
              <a:t>,</a:t>
            </a:r>
            <a:r>
              <a:rPr lang="ko-KR" altLang="en-US" sz="3400"/>
              <a:t> 네메시스</a:t>
            </a:r>
            <a:br>
              <a:rPr lang="ko-KR" altLang="en-US" sz="3400"/>
            </a:br>
            <a:r>
              <a:rPr lang="en-US" altLang="ko-KR" sz="3400"/>
              <a:t>(Nemesis the Machina Tyrant)</a:t>
            </a:r>
            <a:endParaRPr lang="en-US" altLang="ko-KR" sz="3400"/>
          </a:p>
        </p:txBody>
      </p:sp>
      <p:sp>
        <p:nvSpPr>
          <p:cNvPr id="3" name="내용 개체 틀 2"/>
          <p:cNvSpPr>
            <a:spLocks noGrp="1"/>
          </p:cNvSpPr>
          <p:nvPr>
            <p:ph idx="1"/>
          </p:nvPr>
        </p:nvSpPr>
        <p:spPr>
          <a:xfrm>
            <a:off x="609600" y="1867037"/>
            <a:ext cx="10972798" cy="4079668"/>
          </a:xfrm>
        </p:spPr>
        <p:txBody>
          <a:bodyPr/>
          <a:p>
            <a:pPr marL="0" indent="0">
              <a:buNone/>
              <a:defRPr/>
            </a:pPr>
            <a:r>
              <a:rPr lang="ko-KR" altLang="en-US" sz="1800" b="1"/>
              <a:t>컨셉</a:t>
            </a:r>
            <a:r>
              <a:rPr lang="ko-KR" altLang="en-US" sz="1800"/>
              <a:t> </a:t>
            </a:r>
            <a:r>
              <a:rPr lang="en-US" altLang="ko-KR" sz="1800"/>
              <a:t>:</a:t>
            </a:r>
            <a:r>
              <a:rPr lang="ko-KR" altLang="en-US" sz="1800"/>
              <a:t> 육체를 기계화하며 불사의 존재가 된 마지막 군주</a:t>
            </a:r>
            <a:endParaRPr lang="ko-KR" altLang="en-US" sz="1800"/>
          </a:p>
          <a:p>
            <a:pPr marL="0" indent="0">
              <a:buNone/>
              <a:defRPr/>
            </a:pPr>
            <a:endParaRPr lang="ko-KR" altLang="en-US" sz="1800"/>
          </a:p>
          <a:p>
            <a:pPr marL="0" indent="0">
              <a:buNone/>
              <a:defRPr/>
            </a:pPr>
            <a:r>
              <a:rPr lang="ko-KR" altLang="en-US" sz="1800" b="1"/>
              <a:t>디자인</a:t>
            </a:r>
            <a:r>
              <a:rPr lang="ko-KR" altLang="en-US" sz="1800"/>
              <a:t> : 거대한 황금빛 기계 갑옷과 무너진 왕의 흔적</a:t>
            </a:r>
            <a:endParaRPr lang="ko-KR" altLang="en-US" sz="1800"/>
          </a:p>
          <a:p>
            <a:pPr marL="0" indent="0">
              <a:buNone/>
              <a:defRPr/>
            </a:pPr>
            <a:endParaRPr lang="ko-KR" altLang="en-US" sz="1800"/>
          </a:p>
          <a:p>
            <a:pPr marL="0" indent="0">
              <a:buNone/>
              <a:defRPr/>
            </a:pPr>
            <a:r>
              <a:rPr lang="ko-KR" altLang="en-US" sz="1800" b="1"/>
              <a:t>배경 </a:t>
            </a:r>
            <a:r>
              <a:rPr lang="ko-KR" altLang="en-US" sz="1800"/>
              <a:t>: 에테르 에너지가 흐르는 지하도시의 폐허</a:t>
            </a:r>
            <a:endParaRPr lang="ko-KR" altLang="en-US" sz="1800"/>
          </a:p>
        </p:txBody>
      </p:sp>
      <p:pic>
        <p:nvPicPr>
          <p:cNvPr id="4" name=""/>
          <p:cNvPicPr>
            <a:picLocks noChangeAspect="1"/>
          </p:cNvPicPr>
          <p:nvPr/>
        </p:nvPicPr>
        <p:blipFill rotWithShape="1">
          <a:blip r:embed="rId2"/>
          <a:stretch>
            <a:fillRect/>
          </a:stretch>
        </p:blipFill>
        <p:spPr>
          <a:xfrm>
            <a:off x="5751826" y="3544883"/>
            <a:ext cx="2375133" cy="3014965"/>
          </a:xfrm>
          <a:prstGeom prst="rect">
            <a:avLst/>
          </a:prstGeom>
        </p:spPr>
      </p:pic>
      <p:pic>
        <p:nvPicPr>
          <p:cNvPr id="5" name=""/>
          <p:cNvPicPr>
            <a:picLocks noChangeAspect="1"/>
          </p:cNvPicPr>
          <p:nvPr/>
        </p:nvPicPr>
        <p:blipFill rotWithShape="1">
          <a:blip r:embed="rId3"/>
          <a:stretch>
            <a:fillRect/>
          </a:stretch>
        </p:blipFill>
        <p:spPr>
          <a:xfrm>
            <a:off x="1389622" y="3544883"/>
            <a:ext cx="4362204" cy="3014965"/>
          </a:xfrm>
          <a:prstGeom prst="rect">
            <a:avLst/>
          </a:prstGeom>
        </p:spPr>
      </p:pic>
      <p:pic>
        <p:nvPicPr>
          <p:cNvPr id="6" name=""/>
          <p:cNvPicPr>
            <a:picLocks noChangeAspect="1"/>
          </p:cNvPicPr>
          <p:nvPr/>
        </p:nvPicPr>
        <p:blipFill rotWithShape="1">
          <a:blip r:embed="rId4"/>
          <a:stretch>
            <a:fillRect/>
          </a:stretch>
        </p:blipFill>
        <p:spPr>
          <a:xfrm>
            <a:off x="8126959" y="3544882"/>
            <a:ext cx="3021846" cy="3021846"/>
          </a:xfrm>
          <a:prstGeom prst="rect">
            <a:avLst/>
          </a:prstGeom>
        </p:spPr>
      </p:pic>
    </p:spTree>
    <p:extLst>
      <p:ext uri="{BB962C8B-B14F-4D97-AF65-F5344CB8AC3E}">
        <p14:creationId xmlns:p14="http://schemas.microsoft.com/office/powerpoint/2010/main" val="1039264150"/>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무기 특성 디자인 </a:t>
            </a:r>
            <a:endParaRPr lang="ko-KR" altLang="en-US"/>
          </a:p>
        </p:txBody>
      </p:sp>
      <p:pic>
        <p:nvPicPr>
          <p:cNvPr id="4" name=""/>
          <p:cNvPicPr>
            <a:picLocks noChangeAspect="1"/>
          </p:cNvPicPr>
          <p:nvPr/>
        </p:nvPicPr>
        <p:blipFill rotWithShape="1">
          <a:blip r:embed="rId2"/>
          <a:stretch>
            <a:fillRect/>
          </a:stretch>
        </p:blipFill>
        <p:spPr>
          <a:xfrm>
            <a:off x="419099" y="2067928"/>
            <a:ext cx="6079456" cy="2722144"/>
          </a:xfrm>
          <a:prstGeom prst="rect">
            <a:avLst/>
          </a:prstGeom>
        </p:spPr>
      </p:pic>
      <p:pic>
        <p:nvPicPr>
          <p:cNvPr id="5" name=""/>
          <p:cNvPicPr>
            <a:picLocks noChangeAspect="1"/>
          </p:cNvPicPr>
          <p:nvPr/>
        </p:nvPicPr>
        <p:blipFill rotWithShape="1">
          <a:blip r:embed="rId3"/>
          <a:stretch>
            <a:fillRect/>
          </a:stretch>
        </p:blipFill>
        <p:spPr>
          <a:xfrm>
            <a:off x="6788818" y="2058014"/>
            <a:ext cx="4399546" cy="2741970"/>
          </a:xfrm>
          <a:prstGeom prst="rect">
            <a:avLst/>
          </a:prstGeom>
        </p:spPr>
      </p:pic>
    </p:spTree>
    <p:extLst>
      <p:ext uri="{BB962C8B-B14F-4D97-AF65-F5344CB8AC3E}">
        <p14:creationId xmlns:p14="http://schemas.microsoft.com/office/powerpoint/2010/main" val="361883711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게임 개요</a:t>
            </a:r>
            <a:endParaRPr lang="ko-KR" altLang="en-US"/>
          </a:p>
        </p:txBody>
      </p:sp>
      <p:sp>
        <p:nvSpPr>
          <p:cNvPr id="3" name="내용 개체 틀 2"/>
          <p:cNvSpPr>
            <a:spLocks noGrp="1"/>
          </p:cNvSpPr>
          <p:nvPr>
            <p:ph idx="1"/>
          </p:nvPr>
        </p:nvSpPr>
        <p:spPr/>
        <p:txBody>
          <a:bodyPr>
            <a:normAutofit fontScale="92500" lnSpcReduction="10000"/>
          </a:bodyPr>
          <a:p>
            <a:pPr>
              <a:defRPr/>
            </a:pPr>
            <a:r>
              <a:rPr lang="ko-KR" altLang="en-US" sz="1800">
                <a:latin typeface="맑은 고딕"/>
              </a:rPr>
              <a:t>게임 명</a:t>
            </a:r>
            <a:r>
              <a:rPr lang="en-US" altLang="ko-KR" sz="1800">
                <a:latin typeface="맑은 고딕"/>
              </a:rPr>
              <a:t>:</a:t>
            </a:r>
            <a:r>
              <a:rPr lang="ko-KR" altLang="en-US" sz="1800">
                <a:latin typeface="맑은 고딕"/>
              </a:rPr>
              <a:t> </a:t>
            </a:r>
            <a:r>
              <a:rPr lang="en-US" altLang="ko-KR" sz="1800">
                <a:latin typeface="맑은 고딕"/>
              </a:rPr>
              <a:t>PunkVenture</a:t>
            </a:r>
            <a:endParaRPr lang="en-US" altLang="ko-KR" sz="1800">
              <a:latin typeface="맑은 고딕"/>
            </a:endParaRPr>
          </a:p>
          <a:p>
            <a:pPr>
              <a:defRPr/>
            </a:pPr>
            <a:endParaRPr lang="ko-KR" altLang="en-US" sz="1800">
              <a:latin typeface="맑은 고딕"/>
            </a:endParaRPr>
          </a:p>
          <a:p>
            <a:pPr>
              <a:defRPr/>
            </a:pPr>
            <a:r>
              <a:rPr lang="ko-KR" altLang="en-US" sz="1800">
                <a:latin typeface="맑은 고딕"/>
              </a:rPr>
              <a:t>테마 </a:t>
            </a:r>
            <a:r>
              <a:rPr lang="en-US" altLang="ko-KR" sz="1800">
                <a:latin typeface="맑은 고딕"/>
              </a:rPr>
              <a:t>:</a:t>
            </a:r>
            <a:r>
              <a:rPr lang="ko-KR" altLang="en-US" sz="1800">
                <a:latin typeface="맑은 고딕"/>
              </a:rPr>
              <a:t> 기술과 자연의 충돌 속에서 펼쳐지는 스팀펑크 생존과 선택의 이야기</a:t>
            </a:r>
            <a:endParaRPr lang="ko-KR" altLang="en-US" sz="1800">
              <a:latin typeface="맑은 고딕"/>
            </a:endParaRPr>
          </a:p>
          <a:p>
            <a:pPr>
              <a:defRPr/>
            </a:pPr>
            <a:endParaRPr lang="ko-KR" altLang="en-US" sz="1800">
              <a:latin typeface="맑은 고딕"/>
            </a:endParaRPr>
          </a:p>
          <a:p>
            <a:pPr>
              <a:defRPr/>
            </a:pPr>
            <a:r>
              <a:rPr lang="ko-KR" altLang="en-US" sz="1800">
                <a:latin typeface="맑은 고딕"/>
              </a:rPr>
              <a:t>플랫폼 </a:t>
            </a:r>
            <a:r>
              <a:rPr lang="en-US" altLang="ko-KR" sz="1800">
                <a:latin typeface="맑은 고딕"/>
              </a:rPr>
              <a:t>:</a:t>
            </a:r>
            <a:r>
              <a:rPr lang="ko-KR" altLang="en-US" sz="1800">
                <a:latin typeface="맑은 고딕"/>
              </a:rPr>
              <a:t> </a:t>
            </a:r>
            <a:r>
              <a:rPr lang="en-US" altLang="ko-KR" sz="1800">
                <a:latin typeface="맑은 고딕"/>
              </a:rPr>
              <a:t>PC(Steam)</a:t>
            </a:r>
            <a:endParaRPr lang="en-US" altLang="ko-KR" sz="1800">
              <a:latin typeface="맑은 고딕"/>
            </a:endParaRPr>
          </a:p>
          <a:p>
            <a:pPr>
              <a:defRPr/>
            </a:pPr>
            <a:endParaRPr lang="ko-KR" altLang="en-US" sz="1800">
              <a:latin typeface="맑은 고딕"/>
            </a:endParaRPr>
          </a:p>
          <a:p>
            <a:pPr>
              <a:defRPr/>
            </a:pPr>
            <a:r>
              <a:rPr lang="ko-KR" altLang="en-US" sz="1800">
                <a:latin typeface="맑은 고딕"/>
              </a:rPr>
              <a:t>장르 </a:t>
            </a:r>
            <a:r>
              <a:rPr lang="en-US" altLang="ko-KR" sz="1800">
                <a:latin typeface="맑은 고딕"/>
              </a:rPr>
              <a:t>:</a:t>
            </a:r>
            <a:r>
              <a:rPr lang="ko-KR" altLang="en-US" sz="1800">
                <a:latin typeface="맑은 고딕"/>
              </a:rPr>
              <a:t> 스팀펑크 로그라이크 액션 어드벤처</a:t>
            </a:r>
            <a:endParaRPr lang="ko-KR" altLang="en-US" sz="1800">
              <a:latin typeface="맑은 고딕"/>
            </a:endParaRPr>
          </a:p>
          <a:p>
            <a:pPr>
              <a:defRPr/>
            </a:pPr>
            <a:endParaRPr lang="ko-KR" altLang="en-US" sz="1800">
              <a:latin typeface="맑은 고딕"/>
            </a:endParaRPr>
          </a:p>
          <a:p>
            <a:pPr>
              <a:defRPr/>
            </a:pPr>
            <a:r>
              <a:rPr lang="ko-KR" altLang="en-US" sz="1800">
                <a:latin typeface="맑은 고딕"/>
              </a:rPr>
              <a:t>대상층 </a:t>
            </a:r>
            <a:r>
              <a:rPr lang="en-US" altLang="ko-KR" sz="1800">
                <a:latin typeface="맑은 고딕"/>
              </a:rPr>
              <a:t>:</a:t>
            </a:r>
            <a:r>
              <a:rPr lang="ko-KR" altLang="en-US" sz="1800">
                <a:latin typeface="맑은 고딕"/>
              </a:rPr>
              <a:t> </a:t>
            </a:r>
            <a:r>
              <a:rPr lang="en-US" altLang="ko-KR" sz="1800">
                <a:latin typeface="맑은 고딕"/>
              </a:rPr>
              <a:t>15</a:t>
            </a:r>
            <a:r>
              <a:rPr lang="ko-KR" altLang="en-US" sz="1800">
                <a:latin typeface="맑은 고딕"/>
              </a:rPr>
              <a:t>세 이상 이용가</a:t>
            </a:r>
            <a:endParaRPr lang="ko-KR" altLang="en-US" sz="1800">
              <a:latin typeface="맑은 고딕"/>
            </a:endParaRPr>
          </a:p>
          <a:p>
            <a:pPr marL="0" indent="0">
              <a:buNone/>
              <a:defRPr/>
            </a:pPr>
            <a:r>
              <a:rPr lang="ko-KR" altLang="en-US" sz="1800">
                <a:latin typeface="맑은 고딕"/>
              </a:rPr>
              <a:t>    </a:t>
            </a:r>
            <a:r>
              <a:rPr lang="en-US" altLang="ko-KR" sz="1800">
                <a:latin typeface="맑은 고딕"/>
              </a:rPr>
              <a:t>(</a:t>
            </a:r>
            <a:r>
              <a:rPr lang="ko-KR" altLang="en-US" sz="1800">
                <a:latin typeface="맑은 고딕"/>
              </a:rPr>
              <a:t>로그라이크와 메트로이드배니아 스타일의 도전적인 게임 플레이를 선호하는 게이머</a:t>
            </a:r>
            <a:r>
              <a:rPr lang="en-US" altLang="ko-KR" sz="1800">
                <a:latin typeface="맑은 고딕"/>
              </a:rPr>
              <a:t>)</a:t>
            </a:r>
            <a:endParaRPr lang="en-US" altLang="ko-KR" sz="2000">
              <a:latin typeface="맑은 고딕"/>
            </a:endParaRPr>
          </a:p>
          <a:p>
            <a:pPr marL="0" indent="0">
              <a:buNone/>
              <a:defRPr/>
            </a:pPr>
            <a:endParaRPr lang="en-US" altLang="ko-KR" sz="2000">
              <a:latin typeface="맑은 고딕"/>
            </a:endParaRPr>
          </a:p>
          <a:p>
            <a:pPr marL="0" indent="0">
              <a:buNone/>
              <a:defRPr/>
            </a:pPr>
            <a:endParaRPr lang="en-US" altLang="ko-KR" sz="2000">
              <a:latin typeface="맑은 고딕"/>
            </a:endParaRPr>
          </a:p>
          <a:p>
            <a:pPr marL="0" indent="0">
              <a:buNone/>
              <a:defRPr/>
            </a:pPr>
            <a:endParaRPr lang="en-US" altLang="ko-KR" sz="2000">
              <a:latin typeface="맑은 고딕"/>
            </a:endParaRPr>
          </a:p>
          <a:p>
            <a:pPr marL="0" indent="0">
              <a:buNone/>
              <a:defRPr/>
            </a:pPr>
            <a:r>
              <a:rPr lang="ko-KR" altLang="en-US" sz="1400">
                <a:latin typeface="맑은 고딕"/>
              </a:rPr>
              <a:t>메트로이드배니아 </a:t>
            </a:r>
            <a:r>
              <a:rPr lang="en-US" altLang="ko-KR" sz="1400">
                <a:latin typeface="맑은 고딕"/>
              </a:rPr>
              <a:t>:</a:t>
            </a:r>
            <a:r>
              <a:rPr lang="ko-KR" altLang="en-US" sz="1400">
                <a:latin typeface="맑은 고딕"/>
              </a:rPr>
              <a:t> 플레이어가 다닐 수 있는 거대하고 서로 연결된 맵들을 배경으로 하며</a:t>
            </a:r>
            <a:r>
              <a:rPr lang="en-US" altLang="ko-KR" sz="1400">
                <a:latin typeface="맑은 고딕"/>
              </a:rPr>
              <a:t>,</a:t>
            </a:r>
            <a:r>
              <a:rPr lang="ko-KR" altLang="en-US" sz="1400">
                <a:latin typeface="맑은 고딕"/>
              </a:rPr>
              <a:t> 게임 내에서 얻을 수 있는 특별한 무기</a:t>
            </a:r>
            <a:r>
              <a:rPr lang="en-US" altLang="ko-KR" sz="1400">
                <a:latin typeface="맑은 고딕"/>
              </a:rPr>
              <a:t>,</a:t>
            </a:r>
            <a:r>
              <a:rPr lang="ko-KR" altLang="en-US" sz="1400">
                <a:latin typeface="맑은 고딕"/>
              </a:rPr>
              <a:t> 도구 및 능력을 이용해 맵의 다른 부분에 점차적으로 탐색해가는 방식을 취한다</a:t>
            </a:r>
            <a:r>
              <a:rPr lang="en-US" altLang="ko-KR" sz="1400">
                <a:latin typeface="맑은 고딕"/>
              </a:rPr>
              <a:t>.</a:t>
            </a:r>
            <a:endParaRPr lang="en-US" altLang="ko-KR" sz="1400">
              <a:latin typeface="맑은 고딕"/>
            </a:endParaRPr>
          </a:p>
        </p:txBody>
      </p:sp>
    </p:spTree>
    <p:extLst>
      <p:ext uri="{BB962C8B-B14F-4D97-AF65-F5344CB8AC3E}">
        <p14:creationId xmlns:p14="http://schemas.microsoft.com/office/powerpoint/2010/main" val="55294431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a:xfrm>
            <a:off x="609601" y="159199"/>
            <a:ext cx="10972798" cy="770282"/>
          </a:xfrm>
        </p:spPr>
        <p:txBody>
          <a:bodyPr/>
          <a:p>
            <a:pPr>
              <a:defRPr/>
            </a:pPr>
            <a:r>
              <a:rPr lang="ko-KR" altLang="en-US"/>
              <a:t>특성</a:t>
            </a:r>
            <a:endParaRPr lang="ko-KR" altLang="en-US"/>
          </a:p>
        </p:txBody>
      </p:sp>
      <p:graphicFrame>
        <p:nvGraphicFramePr>
          <p:cNvPr id="5" name=""/>
          <p:cNvGraphicFramePr>
            <a:graphicFrameLocks noGrp="1"/>
          </p:cNvGraphicFramePr>
          <p:nvPr/>
        </p:nvGraphicFramePr>
        <p:xfrm>
          <a:off x="150492" y="929481"/>
          <a:ext cx="11893912" cy="5692141"/>
        </p:xfrm>
        <a:graphic>
          <a:graphicData uri="http://schemas.openxmlformats.org/drawingml/2006/table">
            <a:tbl>
              <a:tblPr firstRow="1" bandRow="1">
                <a:tableStyleId>{D68EC60B-5C72-4F00-A40B-8A06571290DB}</a:tableStyleId>
              </a:tblPr>
              <a:tblGrid>
                <a:gridCol w="2137190"/>
                <a:gridCol w="3627094"/>
                <a:gridCol w="3136873"/>
                <a:gridCol w="2992754"/>
              </a:tblGrid>
              <a:tr h="273381">
                <a:tc>
                  <a:txBody>
                    <a:bodyPr vert="horz" wrap="square" lIns="91440" tIns="45720" rIns="91440" bIns="45720" anchor="ctr" anchorCtr="1">
                      <a:spAutoFit/>
                    </a:bodyPr>
                    <a:p>
                      <a:pPr algn="ctr">
                        <a:spcBef>
                          <a:spcPts val="0"/>
                        </a:spcBef>
                        <a:spcAft>
                          <a:spcPts val="0"/>
                        </a:spcAft>
                        <a:defRPr/>
                      </a:pPr>
                      <a:r>
                        <a:rPr lang="ko-KR" altLang="en-US" sz="1400" spc="0"/>
                        <a:t>단계</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tcPr>
                </a:tc>
                <a:tc>
                  <a:txBody>
                    <a:bodyPr vert="horz" wrap="square" lIns="91440" tIns="45720" rIns="91440" bIns="45720" anchor="ctr" anchorCtr="1">
                      <a:spAutoFit/>
                    </a:bodyPr>
                    <a:p>
                      <a:pPr algn="ctr">
                        <a:spcBef>
                          <a:spcPts val="0"/>
                        </a:spcBef>
                        <a:spcAft>
                          <a:spcPts val="0"/>
                        </a:spcAft>
                        <a:defRPr/>
                      </a:pPr>
                      <a:r>
                        <a:rPr lang="ko-KR" altLang="en-US" sz="1400" spc="0"/>
                        <a:t>공격 트리</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tcPr>
                </a:tc>
                <a:tc>
                  <a:txBody>
                    <a:bodyPr vert="horz" wrap="square" lIns="91440" tIns="45720" rIns="91440" bIns="45720" anchor="ctr" anchorCtr="1">
                      <a:spAutoFit/>
                    </a:bodyPr>
                    <a:p>
                      <a:pPr algn="ctr">
                        <a:spcBef>
                          <a:spcPts val="0"/>
                        </a:spcBef>
                        <a:spcAft>
                          <a:spcPts val="0"/>
                        </a:spcAft>
                        <a:defRPr/>
                      </a:pPr>
                      <a:r>
                        <a:rPr lang="ko-KR" altLang="en-US" sz="1400" spc="0"/>
                        <a:t>생존 트리</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tcPr>
                </a:tc>
                <a:tc>
                  <a:txBody>
                    <a:bodyPr vert="horz" wrap="square" lIns="91440" tIns="45720" rIns="91440" bIns="45720" anchor="ctr" anchorCtr="1">
                      <a:spAutoFit/>
                    </a:bodyPr>
                    <a:p>
                      <a:pPr algn="ctr">
                        <a:spcBef>
                          <a:spcPts val="0"/>
                        </a:spcBef>
                        <a:spcAft>
                          <a:spcPts val="0"/>
                        </a:spcAft>
                        <a:defRPr/>
                      </a:pPr>
                      <a:r>
                        <a:rPr lang="ko-KR" altLang="en-US" sz="1400" spc="0"/>
                        <a:t>유틸리티 트리</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tcPr>
                </a:tc>
              </a:tr>
              <a:tr h="273381">
                <a:tc rowSpan="3">
                  <a:txBody>
                    <a:bodyPr vert="horz" wrap="square" lIns="91440" tIns="45720" rIns="91440" bIns="45720" anchor="ctr" anchorCtr="1">
                      <a:spAutoFit/>
                    </a:bodyPr>
                    <a:p>
                      <a:pPr algn="ctr">
                        <a:spcBef>
                          <a:spcPts val="0"/>
                        </a:spcBef>
                        <a:spcAft>
                          <a:spcPts val="0"/>
                        </a:spcAft>
                        <a:defRPr/>
                      </a:pPr>
                      <a:r>
                        <a:rPr lang="en-US" altLang="ko-KR" sz="1400" spc="0"/>
                        <a:t>1</a:t>
                      </a:r>
                      <a:r>
                        <a:rPr lang="ko-KR" altLang="en-US" sz="1400" spc="0"/>
                        <a:t>단계</a:t>
                      </a:r>
                      <a:endParaRPr lang="ko-KR" altLang="en-US" sz="1400" spc="0"/>
                    </a:p>
                    <a:p>
                      <a:pPr algn="ctr">
                        <a:spcBef>
                          <a:spcPts val="0"/>
                        </a:spcBef>
                        <a:spcAft>
                          <a:spcPts val="0"/>
                        </a:spcAft>
                        <a:defRPr/>
                      </a:pPr>
                      <a:r>
                        <a:rPr lang="en-US" altLang="ko-KR" sz="1400" spc="0"/>
                        <a:t>[</a:t>
                      </a:r>
                      <a:r>
                        <a:rPr lang="ko-KR" altLang="en-US" sz="1400" spc="0"/>
                        <a:t>기본 능력 강화</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장전 시간 감소</a:t>
                      </a:r>
                      <a:r>
                        <a:rPr lang="en-US" altLang="ko-KR" sz="1400" spc="0"/>
                        <a:t>(</a:t>
                      </a:r>
                      <a:r>
                        <a:rPr lang="ko-KR" altLang="en-US" sz="1400" spc="0"/>
                        <a:t>재장전 속도 </a:t>
                      </a:r>
                      <a:r>
                        <a:rPr lang="en-US" altLang="ko-KR" sz="1400" spc="0"/>
                        <a:t>10%</a:t>
                      </a:r>
                      <a:r>
                        <a:rPr lang="ko-KR" altLang="en-US" sz="1400" spc="0"/>
                        <a:t> 감소</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체력 증가</a:t>
                      </a:r>
                      <a:r>
                        <a:rPr lang="en-US" altLang="ko-KR" sz="1400" spc="0"/>
                        <a:t>(</a:t>
                      </a:r>
                      <a:r>
                        <a:rPr lang="ko-KR" altLang="en-US" sz="1400" spc="0"/>
                        <a:t>기본 체력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이동 속도 증가</a:t>
                      </a:r>
                      <a:r>
                        <a:rPr lang="en-US" altLang="ko-KR" sz="1400" spc="0"/>
                        <a:t>(</a:t>
                      </a:r>
                      <a:r>
                        <a:rPr lang="ko-KR" altLang="en-US" sz="1400" spc="0"/>
                        <a:t>이동 속도 </a:t>
                      </a:r>
                      <a:r>
                        <a:rPr lang="en-US" altLang="ko-KR" sz="1400" spc="0"/>
                        <a:t>5%</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r>
              <a:tr h="492456">
                <a:tc vMerge="1">
                  <a:txBody>
                    <a:bodyPr wrap="square">
                      <a:spAutoFit/>
                    </a:bodyPr>
                    <a:p>
                      <a:pPr>
                        <a:defRPr/>
                      </a:pPr>
                      <a:endParaRPr lang="ko-KR" altLang="en-US"/>
                    </a:p>
                  </a:txBody>
                  <a:tcPr marL="91440" marR="91440"/>
                </a:tc>
                <a:tc>
                  <a:txBody>
                    <a:bodyPr vert="horz" wrap="square" lIns="91440" tIns="45720" rIns="91440" bIns="45720" anchor="ctr" anchorCtr="1">
                      <a:spAutoFit/>
                    </a:bodyPr>
                    <a:p>
                      <a:pPr algn="ctr">
                        <a:spcBef>
                          <a:spcPts val="0"/>
                        </a:spcBef>
                        <a:spcAft>
                          <a:spcPts val="0"/>
                        </a:spcAft>
                        <a:defRPr/>
                      </a:pPr>
                      <a:r>
                        <a:rPr lang="ko-KR" altLang="en-US" sz="1400" spc="0"/>
                        <a:t>공격 속도 증가</a:t>
                      </a:r>
                      <a:r>
                        <a:rPr lang="en-US" altLang="ko-KR" sz="1400" spc="0"/>
                        <a:t>(</a:t>
                      </a:r>
                      <a:r>
                        <a:rPr lang="ko-KR" altLang="en-US" sz="1400" spc="0"/>
                        <a:t>공속 </a:t>
                      </a:r>
                      <a:r>
                        <a:rPr lang="en-US" altLang="ko-KR" sz="1400" spc="0"/>
                        <a:t>5%</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보호 기어</a:t>
                      </a:r>
                      <a:endParaRPr lang="ko-KR" altLang="en-US" sz="1400" spc="0"/>
                    </a:p>
                    <a:p>
                      <a:pPr algn="ctr">
                        <a:spcBef>
                          <a:spcPts val="0"/>
                        </a:spcBef>
                        <a:spcAft>
                          <a:spcPts val="0"/>
                        </a:spcAft>
                        <a:defRPr/>
                      </a:pPr>
                      <a:r>
                        <a:rPr lang="en-US" altLang="ko-KR" sz="1400" spc="0"/>
                        <a:t>(</a:t>
                      </a:r>
                      <a:r>
                        <a:rPr lang="ko-KR" altLang="en-US" sz="1400" spc="0"/>
                        <a:t>상태 이상 지속 시간 </a:t>
                      </a:r>
                      <a:r>
                        <a:rPr lang="en-US" altLang="ko-KR" sz="1400" spc="0"/>
                        <a:t>30%</a:t>
                      </a:r>
                      <a:r>
                        <a:rPr lang="ko-KR" altLang="en-US" sz="1400" spc="0"/>
                        <a:t> 감소</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스킬 재사용 대기시간 </a:t>
                      </a:r>
                      <a:r>
                        <a:rPr lang="en-US" altLang="ko-KR" sz="1400" spc="0"/>
                        <a:t>10%</a:t>
                      </a:r>
                      <a:r>
                        <a:rPr lang="ko-KR" altLang="en-US" sz="1400" spc="0"/>
                        <a:t> 단축</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r>
              <a:tr h="273381">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a:txBody>
                    <a:bodyPr vert="horz" wrap="square" lIns="91440" tIns="45720" rIns="91440" bIns="45720" anchor="ctr" anchorCtr="1">
                      <a:spAutoFit/>
                    </a:bodyPr>
                    <a:p>
                      <a:pPr algn="ctr">
                        <a:spcBef>
                          <a:spcPts val="0"/>
                        </a:spcBef>
                        <a:spcAft>
                          <a:spcPts val="0"/>
                        </a:spcAft>
                        <a:defRPr/>
                      </a:pPr>
                      <a:r>
                        <a:rPr lang="ko-KR" altLang="en-US" sz="1400" spc="0"/>
                        <a:t>장탄수 증가</a:t>
                      </a:r>
                      <a:r>
                        <a:rPr lang="en-US" altLang="ko-KR" sz="1400" spc="0"/>
                        <a:t>(</a:t>
                      </a:r>
                      <a:r>
                        <a:rPr lang="ko-KR" altLang="en-US" sz="1400" spc="0"/>
                        <a:t>탄창 크기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방어력 증가</a:t>
                      </a:r>
                      <a:r>
                        <a:rPr lang="en-US" altLang="ko-KR" sz="1400" spc="0"/>
                        <a:t>(</a:t>
                      </a:r>
                      <a:r>
                        <a:rPr lang="ko-KR" altLang="en-US" sz="1400" spc="0"/>
                        <a:t>방어력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시야 증가</a:t>
                      </a:r>
                      <a:r>
                        <a:rPr lang="en-US" altLang="ko-KR" sz="1400" spc="0"/>
                        <a:t>(</a:t>
                      </a:r>
                      <a:r>
                        <a:rPr lang="ko-KR" altLang="en-US" sz="1400" spc="0"/>
                        <a:t>시야 범위 </a:t>
                      </a:r>
                      <a:r>
                        <a:rPr lang="en-US" altLang="ko-KR" sz="1400" spc="0"/>
                        <a:t>10%</a:t>
                      </a:r>
                      <a:r>
                        <a:rPr lang="ko-KR" altLang="en-US" sz="1400" spc="0"/>
                        <a:t> 축소</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r>
              <a:tr h="492456">
                <a:tc rowSpan="3">
                  <a:txBody>
                    <a:bodyPr vert="horz" wrap="square" lIns="91440" tIns="45720" rIns="91440" bIns="45720" anchor="ctr" anchorCtr="1">
                      <a:spAutoFit/>
                    </a:bodyPr>
                    <a:p>
                      <a:pPr algn="ctr">
                        <a:spcBef>
                          <a:spcPts val="0"/>
                        </a:spcBef>
                        <a:spcAft>
                          <a:spcPts val="0"/>
                        </a:spcAft>
                        <a:defRPr/>
                      </a:pPr>
                      <a:r>
                        <a:rPr lang="en-US" altLang="ko-KR" sz="1400" spc="0"/>
                        <a:t>2</a:t>
                      </a:r>
                      <a:r>
                        <a:rPr lang="ko-KR" altLang="en-US" sz="1400" spc="0"/>
                        <a:t>단계</a:t>
                      </a:r>
                      <a:endParaRPr lang="ko-KR" altLang="en-US" sz="1400" spc="0"/>
                    </a:p>
                    <a:p>
                      <a:pPr algn="ctr">
                        <a:spcBef>
                          <a:spcPts val="0"/>
                        </a:spcBef>
                        <a:spcAft>
                          <a:spcPts val="0"/>
                        </a:spcAft>
                        <a:defRPr/>
                      </a:pPr>
                      <a:r>
                        <a:rPr lang="en-US" altLang="ko-KR" sz="1400" spc="0"/>
                        <a:t>[</a:t>
                      </a:r>
                      <a:r>
                        <a:rPr lang="ko-KR" altLang="en-US" sz="1400" spc="0"/>
                        <a:t>전투 스타일 강화</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데미지 증가</a:t>
                      </a:r>
                      <a:r>
                        <a:rPr lang="en-US" altLang="ko-KR" sz="1400" spc="0"/>
                        <a:t>(</a:t>
                      </a:r>
                      <a:r>
                        <a:rPr lang="ko-KR" altLang="en-US" sz="1400" spc="0"/>
                        <a:t>모든 데미지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체력 </a:t>
                      </a:r>
                      <a:r>
                        <a:rPr lang="en-US" altLang="ko-KR" sz="1400" spc="0"/>
                        <a:t>30%</a:t>
                      </a:r>
                      <a:r>
                        <a:rPr lang="ko-KR" altLang="en-US" sz="1400" spc="0"/>
                        <a:t> 이하 방어력 증가</a:t>
                      </a:r>
                      <a:endParaRPr lang="ko-KR" altLang="en-US" sz="1400" spc="0"/>
                    </a:p>
                    <a:p>
                      <a:pPr algn="ctr">
                        <a:spcBef>
                          <a:spcPts val="0"/>
                        </a:spcBef>
                        <a:spcAft>
                          <a:spcPts val="0"/>
                        </a:spcAft>
                        <a:defRPr/>
                      </a:pPr>
                      <a:r>
                        <a:rPr lang="en-US" altLang="ko-KR" sz="1400" spc="0"/>
                        <a:t>(</a:t>
                      </a:r>
                      <a:r>
                        <a:rPr lang="ko-KR" altLang="en-US" sz="1400" spc="0"/>
                        <a:t>방어력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처치 시 이동속도 증가</a:t>
                      </a:r>
                      <a:r>
                        <a:rPr lang="en-US" altLang="ko-KR" sz="1400" spc="0"/>
                        <a:t>[</a:t>
                      </a:r>
                      <a:r>
                        <a:rPr lang="ko-KR" altLang="en-US" sz="1400" spc="0"/>
                        <a:t>쿨타임 </a:t>
                      </a:r>
                      <a:r>
                        <a:rPr lang="en-US" altLang="ko-KR" sz="1400" spc="0"/>
                        <a:t>20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이동 속도 </a:t>
                      </a:r>
                      <a:r>
                        <a:rPr lang="en-US" altLang="ko-KR" sz="1400" spc="0"/>
                        <a:t>10%</a:t>
                      </a:r>
                      <a:r>
                        <a:rPr lang="ko-KR" altLang="en-US" sz="1400" spc="0"/>
                        <a:t> 증가</a:t>
                      </a:r>
                      <a:r>
                        <a:rPr lang="en-US" altLang="ko-KR" sz="1400" spc="0"/>
                        <a:t>,</a:t>
                      </a:r>
                      <a:r>
                        <a:rPr lang="ko-KR" altLang="en-US" sz="1400" spc="0"/>
                        <a:t> </a:t>
                      </a:r>
                      <a:r>
                        <a:rPr lang="en-US" altLang="ko-KR" sz="1400" spc="0"/>
                        <a:t>3</a:t>
                      </a:r>
                      <a:r>
                        <a:rPr lang="ko-KR" altLang="en-US" sz="1400" spc="0"/>
                        <a:t>초 지속</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r>
              <a:tr h="492456">
                <a:tc vMerge="1">
                  <a:txBody>
                    <a:bodyPr wrap="square">
                      <a:spAutoFit/>
                    </a:bodyPr>
                    <a:p>
                      <a:pPr>
                        <a:defRPr/>
                      </a:pPr>
                      <a:endParaRPr lang="ko-KR" altLang="en-US"/>
                    </a:p>
                  </a:txBody>
                  <a:tcPr marL="91440" marR="91440"/>
                </a:tc>
                <a:tc>
                  <a:txBody>
                    <a:bodyPr vert="horz" wrap="square" lIns="91440" tIns="45720" rIns="91440" bIns="45720" anchor="ctr" anchorCtr="1">
                      <a:spAutoFit/>
                    </a:bodyPr>
                    <a:p>
                      <a:pPr algn="ctr">
                        <a:spcBef>
                          <a:spcPts val="0"/>
                        </a:spcBef>
                        <a:spcAft>
                          <a:spcPts val="0"/>
                        </a:spcAft>
                        <a:defRPr/>
                      </a:pPr>
                      <a:r>
                        <a:rPr lang="ko-KR" altLang="en-US" sz="1400" spc="0"/>
                        <a:t>사거리 증가</a:t>
                      </a:r>
                      <a:r>
                        <a:rPr lang="en-US" altLang="ko-KR" sz="1400" spc="0"/>
                        <a:t>(</a:t>
                      </a:r>
                      <a:r>
                        <a:rPr lang="ko-KR" altLang="en-US" sz="1400" spc="0"/>
                        <a:t>사거리 </a:t>
                      </a:r>
                      <a:r>
                        <a:rPr lang="en-US" altLang="ko-KR" sz="1400" spc="0"/>
                        <a:t>5%</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기어 리셋</a:t>
                      </a:r>
                      <a:r>
                        <a:rPr lang="en-US" altLang="ko-KR" sz="1400" spc="0"/>
                        <a:t>[</a:t>
                      </a:r>
                      <a:r>
                        <a:rPr lang="ko-KR" altLang="en-US" sz="1400" spc="0"/>
                        <a:t>확률 </a:t>
                      </a:r>
                      <a:r>
                        <a:rPr lang="en-US" altLang="ko-KR" sz="1400" spc="0"/>
                        <a:t>30%]</a:t>
                      </a:r>
                      <a:endParaRPr lang="en-US" altLang="ko-KR" sz="1400" spc="0"/>
                    </a:p>
                    <a:p>
                      <a:pPr algn="ctr">
                        <a:spcBef>
                          <a:spcPts val="0"/>
                        </a:spcBef>
                        <a:spcAft>
                          <a:spcPts val="0"/>
                        </a:spcAft>
                        <a:defRPr/>
                      </a:pPr>
                      <a:r>
                        <a:rPr lang="en-US" altLang="ko-KR" sz="1400" spc="0"/>
                        <a:t>(</a:t>
                      </a:r>
                      <a:r>
                        <a:rPr lang="ko-KR" altLang="en-US" sz="1400" spc="0"/>
                        <a:t>피격 시 모든 디버프 제거</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더블 점프 가능</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r>
              <a:tr h="492456">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a:txBody>
                    <a:bodyPr vert="horz" wrap="square" lIns="91440" tIns="45720" rIns="91440" bIns="45720" anchor="ctr" anchorCtr="1">
                      <a:spAutoFit/>
                    </a:bodyPr>
                    <a:p>
                      <a:pPr algn="ctr">
                        <a:spcBef>
                          <a:spcPts val="0"/>
                        </a:spcBef>
                        <a:spcAft>
                          <a:spcPts val="0"/>
                        </a:spcAft>
                        <a:defRPr/>
                      </a:pPr>
                      <a:r>
                        <a:rPr lang="ko-KR" altLang="en-US" sz="1400" spc="0"/>
                        <a:t>치명타 확률 증가</a:t>
                      </a:r>
                      <a:r>
                        <a:rPr lang="en-US" altLang="ko-KR" sz="1400" spc="0"/>
                        <a:t>(</a:t>
                      </a:r>
                      <a:r>
                        <a:rPr lang="ko-KR" altLang="en-US" sz="1400" spc="0"/>
                        <a:t>치명타 확률 </a:t>
                      </a:r>
                      <a:r>
                        <a:rPr lang="en-US" altLang="ko-KR" sz="1400" spc="0"/>
                        <a:t>5%</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생명력 흡수</a:t>
                      </a:r>
                      <a:r>
                        <a:rPr lang="en-US" altLang="ko-KR" sz="1400" spc="0"/>
                        <a:t>(</a:t>
                      </a:r>
                      <a:r>
                        <a:rPr lang="ko-KR" altLang="en-US" sz="1400" spc="0"/>
                        <a:t>적 </a:t>
                      </a:r>
                      <a:r>
                        <a:rPr lang="en-US" altLang="ko-KR" sz="1400" spc="0"/>
                        <a:t>10</a:t>
                      </a:r>
                      <a:r>
                        <a:rPr lang="ko-KR" altLang="en-US" sz="1400" spc="0"/>
                        <a:t>마리 당 체력 </a:t>
                      </a:r>
                      <a:r>
                        <a:rPr lang="en-US" altLang="ko-KR" sz="1400" spc="0"/>
                        <a:t>2</a:t>
                      </a:r>
                      <a:r>
                        <a:rPr lang="ko-KR" altLang="en-US" sz="1400" spc="0"/>
                        <a:t>회복</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긴급 회피</a:t>
                      </a:r>
                      <a:r>
                        <a:rPr lang="en-US" altLang="ko-KR" sz="1400" spc="0"/>
                        <a:t>[</a:t>
                      </a:r>
                      <a:r>
                        <a:rPr lang="ko-KR" altLang="en-US" sz="1400" spc="0"/>
                        <a:t>확률 </a:t>
                      </a:r>
                      <a:r>
                        <a:rPr lang="en-US" altLang="ko-KR" sz="1400" spc="0"/>
                        <a:t>30%]</a:t>
                      </a:r>
                      <a:endParaRPr lang="en-US" altLang="ko-KR" sz="1400" spc="0"/>
                    </a:p>
                    <a:p>
                      <a:pPr algn="ctr">
                        <a:spcBef>
                          <a:spcPts val="0"/>
                        </a:spcBef>
                        <a:spcAft>
                          <a:spcPts val="0"/>
                        </a:spcAft>
                        <a:defRPr/>
                      </a:pPr>
                      <a:r>
                        <a:rPr lang="en-US" altLang="ko-KR" sz="1400" spc="0"/>
                        <a:t>(</a:t>
                      </a:r>
                      <a:r>
                        <a:rPr lang="ko-KR" altLang="en-US" sz="1400" spc="0"/>
                        <a:t>피격 시 일정 확률로 회피</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r>
              <a:tr h="702006">
                <a:tc rowSpan="3">
                  <a:txBody>
                    <a:bodyPr vert="horz" wrap="square" lIns="91440" tIns="45720" rIns="91440" bIns="45720" anchor="ctr" anchorCtr="1">
                      <a:spAutoFit/>
                    </a:bodyPr>
                    <a:p>
                      <a:pPr algn="ctr">
                        <a:spcBef>
                          <a:spcPts val="0"/>
                        </a:spcBef>
                        <a:spcAft>
                          <a:spcPts val="0"/>
                        </a:spcAft>
                        <a:defRPr/>
                      </a:pPr>
                      <a:r>
                        <a:rPr lang="en-US" altLang="ko-KR" sz="1400" spc="0"/>
                        <a:t>3</a:t>
                      </a:r>
                      <a:r>
                        <a:rPr lang="ko-KR" altLang="en-US" sz="1400" spc="0"/>
                        <a:t>단계</a:t>
                      </a:r>
                      <a:endParaRPr lang="ko-KR" altLang="en-US" sz="1400" spc="0"/>
                    </a:p>
                    <a:p>
                      <a:pPr algn="ctr">
                        <a:spcBef>
                          <a:spcPts val="0"/>
                        </a:spcBef>
                        <a:spcAft>
                          <a:spcPts val="0"/>
                        </a:spcAft>
                        <a:defRPr/>
                      </a:pPr>
                      <a:r>
                        <a:rPr lang="en-US" altLang="ko-KR" sz="1400" spc="0"/>
                        <a:t>[</a:t>
                      </a:r>
                      <a:r>
                        <a:rPr lang="ko-KR" altLang="en-US" sz="1400" spc="0"/>
                        <a:t>고급 능력</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이중 공격</a:t>
                      </a:r>
                      <a:r>
                        <a:rPr lang="en-US" altLang="ko-KR" sz="1400" spc="0"/>
                        <a:t>[30%</a:t>
                      </a:r>
                      <a:r>
                        <a:rPr lang="ko-KR" altLang="en-US" sz="1400" spc="0"/>
                        <a:t> 확률</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일정 확률로 추가 공격 발동</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응급 복구</a:t>
                      </a:r>
                      <a:r>
                        <a:rPr lang="en-US" altLang="ko-KR" sz="1400" spc="0"/>
                        <a:t>(</a:t>
                      </a:r>
                      <a:r>
                        <a:rPr lang="ko-KR" altLang="en-US" sz="1400" spc="0"/>
                        <a:t>쿨타임 </a:t>
                      </a:r>
                      <a:r>
                        <a:rPr lang="en-US" altLang="ko-KR" sz="1400" spc="0"/>
                        <a:t>360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체력이 </a:t>
                      </a:r>
                      <a:r>
                        <a:rPr lang="en-US" altLang="ko-KR" sz="1400" spc="0"/>
                        <a:t>30%</a:t>
                      </a:r>
                      <a:r>
                        <a:rPr lang="ko-KR" altLang="en-US" sz="1400" spc="0"/>
                        <a:t> 이하일 때</a:t>
                      </a:r>
                      <a:r>
                        <a:rPr lang="en-US" altLang="ko-KR" sz="1400" spc="0"/>
                        <a:t>,</a:t>
                      </a:r>
                      <a:r>
                        <a:rPr lang="ko-KR" altLang="en-US" sz="1400" spc="0"/>
                        <a:t> </a:t>
                      </a:r>
                      <a:r>
                        <a:rPr lang="en-US" altLang="ko-KR" sz="1400" spc="0"/>
                        <a:t>5</a:t>
                      </a:r>
                      <a:r>
                        <a:rPr lang="ko-KR" altLang="en-US" sz="1400" spc="0"/>
                        <a:t>초간 초당 체력 </a:t>
                      </a:r>
                      <a:r>
                        <a:rPr lang="en-US" altLang="ko-KR" sz="1400" spc="0"/>
                        <a:t>3</a:t>
                      </a:r>
                      <a:r>
                        <a:rPr lang="ko-KR" altLang="en-US" sz="1400" spc="0"/>
                        <a:t>회복</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증기 점프</a:t>
                      </a:r>
                      <a:r>
                        <a:rPr lang="en-US" altLang="ko-KR" sz="1400" spc="0"/>
                        <a:t>[</a:t>
                      </a:r>
                      <a:r>
                        <a:rPr lang="ko-KR" altLang="en-US" sz="1400" spc="0"/>
                        <a:t>점프 높이 </a:t>
                      </a:r>
                      <a:r>
                        <a:rPr lang="en-US" altLang="ko-KR" sz="1400" spc="0"/>
                        <a:t>50%</a:t>
                      </a:r>
                      <a:r>
                        <a:rPr lang="ko-KR" altLang="en-US" sz="1400" spc="0"/>
                        <a:t> 증가</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착지 시 경미한 충격파 발생</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solidFill>
                      <a:srgbClr val="ffceb0"/>
                    </a:solidFill>
                  </a:tcPr>
                </a:tc>
              </a:tr>
              <a:tr h="492456">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a:txBody>
                    <a:bodyPr vert="horz" wrap="square" lIns="91440" tIns="45720" rIns="91440" bIns="45720" anchor="ctr" anchorCtr="1">
                      <a:spAutoFit/>
                    </a:bodyPr>
                    <a:p>
                      <a:pPr algn="ctr">
                        <a:spcBef>
                          <a:spcPts val="0"/>
                        </a:spcBef>
                        <a:spcAft>
                          <a:spcPts val="0"/>
                        </a:spcAft>
                        <a:defRPr/>
                      </a:pPr>
                      <a:r>
                        <a:rPr lang="ko-KR" altLang="en-US" sz="1400" spc="0"/>
                        <a:t>치명타 데미지 증가</a:t>
                      </a:r>
                      <a:endParaRPr lang="ko-KR" altLang="en-US" sz="1400" spc="0"/>
                    </a:p>
                    <a:p>
                      <a:pPr algn="ctr">
                        <a:spcBef>
                          <a:spcPts val="0"/>
                        </a:spcBef>
                        <a:spcAft>
                          <a:spcPts val="0"/>
                        </a:spcAft>
                        <a:defRPr/>
                      </a:pPr>
                      <a:r>
                        <a:rPr lang="en-US" altLang="ko-KR" sz="1400" spc="0"/>
                        <a:t>(</a:t>
                      </a:r>
                      <a:r>
                        <a:rPr lang="ko-KR" altLang="en-US" sz="1400" spc="0"/>
                        <a:t>치명타 피해량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방어력 강화</a:t>
                      </a:r>
                      <a:r>
                        <a:rPr lang="en-US" altLang="ko-KR" sz="1400" spc="0"/>
                        <a:t>[</a:t>
                      </a:r>
                      <a:r>
                        <a:rPr lang="ko-KR" altLang="en-US" sz="1400" spc="0"/>
                        <a:t>피격 시 발동</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방어력 증가 </a:t>
                      </a:r>
                      <a:r>
                        <a:rPr lang="en-US" altLang="ko-KR" sz="1400" spc="0"/>
                        <a:t>20%</a:t>
                      </a:r>
                      <a:r>
                        <a:rPr lang="ko-KR" altLang="en-US" sz="1400" spc="0"/>
                        <a:t> 증가</a:t>
                      </a:r>
                      <a:r>
                        <a:rPr lang="en-US" altLang="ko-KR" sz="1400" spc="0"/>
                        <a:t>,</a:t>
                      </a:r>
                      <a:r>
                        <a:rPr lang="ko-KR" altLang="en-US" sz="1400" spc="0"/>
                        <a:t> </a:t>
                      </a:r>
                      <a:r>
                        <a:rPr lang="en-US" altLang="ko-KR" sz="1400" spc="0"/>
                        <a:t>5</a:t>
                      </a:r>
                      <a:r>
                        <a:rPr lang="ko-KR" altLang="en-US" sz="1400" spc="0"/>
                        <a:t>초 지속</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단거리 대시 </a:t>
                      </a:r>
                      <a:r>
                        <a:rPr lang="en-US" altLang="ko-KR" sz="1400" spc="0"/>
                        <a:t>2</a:t>
                      </a:r>
                      <a:r>
                        <a:rPr lang="ko-KR" altLang="en-US" sz="1400" spc="0"/>
                        <a:t>회 가능</a:t>
                      </a:r>
                      <a:r>
                        <a:rPr lang="en-US" altLang="ko-KR" sz="1400" spc="0"/>
                        <a:t>[</a:t>
                      </a:r>
                      <a:r>
                        <a:rPr lang="ko-KR" altLang="en-US" sz="1400" spc="0"/>
                        <a:t>쿨타임 </a:t>
                      </a:r>
                      <a:r>
                        <a:rPr lang="en-US" altLang="ko-KR" sz="1400" spc="0"/>
                        <a:t>20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롤 강타와 비슷한 시스템</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solidFill>
                      <a:srgbClr val="ffceb0"/>
                    </a:solidFill>
                  </a:tcPr>
                </a:tc>
              </a:tr>
              <a:tr h="702006">
                <a:tc vMerge="1">
                  <a:txBody>
                    <a:bodyPr wrap="square">
                      <a:spAutoFit/>
                    </a:bodyPr>
                    <a:p>
                      <a:pPr>
                        <a:defRPr/>
                      </a:pPr>
                      <a:endParaRPr lang="ko-KR" altLang="en-US"/>
                    </a:p>
                  </a:txBody>
                  <a:tcPr marL="91440" marR="91440">
                    <a:lnR w="38100" cap="flat" cmpd="sng" algn="ctr">
                      <a:solidFill>
                        <a:schemeClr val="tx1"/>
                      </a:solidFill>
                      <a:prstDash val="solid"/>
                      <a:round/>
                      <a:headEnd w="med" len="med"/>
                      <a:tailEnd w="med" len="med"/>
                    </a:lnR>
                  </a:tcPr>
                </a:tc>
                <a:tc>
                  <a:txBody>
                    <a:bodyPr vert="horz" wrap="square" lIns="91440" tIns="45720" rIns="91440" bIns="45720" anchor="ctr" anchorCtr="1">
                      <a:spAutoFit/>
                    </a:bodyPr>
                    <a:p>
                      <a:pPr algn="ctr">
                        <a:spcBef>
                          <a:spcPts val="0"/>
                        </a:spcBef>
                        <a:spcAft>
                          <a:spcPts val="0"/>
                        </a:spcAft>
                        <a:defRPr/>
                      </a:pPr>
                      <a:r>
                        <a:rPr lang="ko-KR" altLang="en-US" sz="1400" spc="0"/>
                        <a:t>체력 </a:t>
                      </a:r>
                      <a:r>
                        <a:rPr lang="en-US" altLang="ko-KR" sz="1400" spc="0"/>
                        <a:t>30%</a:t>
                      </a:r>
                      <a:r>
                        <a:rPr lang="ko-KR" altLang="en-US" sz="1400" spc="0"/>
                        <a:t> 이하 시 피해량 증가</a:t>
                      </a:r>
                      <a:endParaRPr lang="ko-KR" altLang="en-US" sz="1400" spc="0"/>
                    </a:p>
                    <a:p>
                      <a:pPr algn="ctr">
                        <a:spcBef>
                          <a:spcPts val="0"/>
                        </a:spcBef>
                        <a:spcAft>
                          <a:spcPts val="0"/>
                        </a:spcAft>
                        <a:defRPr/>
                      </a:pPr>
                      <a:r>
                        <a:rPr lang="en-US" altLang="ko-KR" sz="1400" spc="0"/>
                        <a:t>(</a:t>
                      </a:r>
                      <a:r>
                        <a:rPr lang="ko-KR" altLang="en-US" sz="1400" spc="0"/>
                        <a:t>피해량 </a:t>
                      </a:r>
                      <a:r>
                        <a:rPr lang="en-US" altLang="ko-KR" sz="1400" spc="0"/>
                        <a:t>10%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내구력 강화</a:t>
                      </a:r>
                      <a:endParaRPr lang="ko-KR" altLang="en-US" sz="1400" spc="0"/>
                    </a:p>
                    <a:p>
                      <a:pPr algn="ctr">
                        <a:spcBef>
                          <a:spcPts val="0"/>
                        </a:spcBef>
                        <a:spcAft>
                          <a:spcPts val="0"/>
                        </a:spcAft>
                        <a:defRPr/>
                      </a:pPr>
                      <a:r>
                        <a:rPr lang="en-US" altLang="ko-KR" sz="1400" spc="0"/>
                        <a:t>[</a:t>
                      </a:r>
                      <a:r>
                        <a:rPr lang="ko-KR" altLang="en-US" sz="1400" spc="0"/>
                        <a:t>피격 시 발동</a:t>
                      </a:r>
                      <a:r>
                        <a:rPr lang="en-US" altLang="ko-KR" sz="1400" spc="0"/>
                        <a:t>,</a:t>
                      </a:r>
                      <a:r>
                        <a:rPr lang="ko-KR" altLang="en-US" sz="1400" spc="0"/>
                        <a:t> 쿨타임 </a:t>
                      </a:r>
                      <a:r>
                        <a:rPr lang="en-US" altLang="ko-KR" sz="1400" spc="0"/>
                        <a:t>20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방어력 </a:t>
                      </a:r>
                      <a:r>
                        <a:rPr lang="en-US" altLang="ko-KR" sz="1400" spc="0"/>
                        <a:t>10%,</a:t>
                      </a:r>
                      <a:r>
                        <a:rPr lang="ko-KR" altLang="en-US" sz="1400" spc="0"/>
                        <a:t> </a:t>
                      </a:r>
                      <a:r>
                        <a:rPr lang="en-US" altLang="ko-KR" sz="1400" spc="0"/>
                        <a:t>10</a:t>
                      </a:r>
                      <a:r>
                        <a:rPr lang="ko-KR" altLang="en-US" sz="1400" spc="0"/>
                        <a:t>초간 지속</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회피 시 이동 속도 증가</a:t>
                      </a:r>
                      <a:endParaRPr lang="ko-KR" altLang="en-US" sz="1400" spc="0"/>
                    </a:p>
                    <a:p>
                      <a:pPr algn="ctr">
                        <a:spcBef>
                          <a:spcPts val="0"/>
                        </a:spcBef>
                        <a:spcAft>
                          <a:spcPts val="0"/>
                        </a:spcAft>
                        <a:defRPr/>
                      </a:pPr>
                      <a:r>
                        <a:rPr lang="en-US" altLang="ko-KR" sz="1400" spc="0"/>
                        <a:t>(</a:t>
                      </a:r>
                      <a:r>
                        <a:rPr lang="ko-KR" altLang="en-US" sz="1400" spc="0"/>
                        <a:t>이동 속도 </a:t>
                      </a:r>
                      <a:r>
                        <a:rPr lang="en-US" altLang="ko-KR" sz="1400" spc="0"/>
                        <a:t>20%</a:t>
                      </a:r>
                      <a:r>
                        <a:rPr lang="ko-KR" altLang="en-US" sz="1400" spc="0"/>
                        <a:t> 증가</a:t>
                      </a:r>
                      <a:r>
                        <a:rPr lang="en-US" altLang="ko-KR" sz="1400" spc="0"/>
                        <a:t>)</a:t>
                      </a:r>
                      <a:endParaRPr lang="ko-KR" altLang="en-US"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solidFill>
                      <a:srgbClr val="ffceb0"/>
                    </a:solidFill>
                  </a:tcPr>
                </a:tc>
              </a:tr>
              <a:tr h="702006">
                <a:tc>
                  <a:txBody>
                    <a:bodyPr vert="horz" wrap="square" lIns="91440" tIns="45720" rIns="91440" bIns="45720" anchor="ctr" anchorCtr="1">
                      <a:spAutoFit/>
                    </a:bodyPr>
                    <a:p>
                      <a:pPr algn="ctr">
                        <a:spcBef>
                          <a:spcPts val="0"/>
                        </a:spcBef>
                        <a:spcAft>
                          <a:spcPts val="0"/>
                        </a:spcAft>
                        <a:defRPr/>
                      </a:pPr>
                      <a:r>
                        <a:rPr lang="ko-KR" altLang="en-US" sz="1400" spc="0"/>
                        <a:t>최종 단계</a:t>
                      </a:r>
                      <a:endParaRPr lang="ko-KR" altLang="en-US" sz="1400" spc="0"/>
                    </a:p>
                    <a:p>
                      <a:pPr algn="ctr">
                        <a:spcBef>
                          <a:spcPts val="0"/>
                        </a:spcBef>
                        <a:spcAft>
                          <a:spcPts val="0"/>
                        </a:spcAft>
                        <a:defRPr/>
                      </a:pPr>
                      <a:r>
                        <a:rPr lang="en-US" altLang="ko-KR" sz="1400" spc="0"/>
                        <a:t>[</a:t>
                      </a:r>
                      <a:r>
                        <a:rPr lang="ko-KR" altLang="en-US" sz="1400" spc="0"/>
                        <a:t>궁극 특성</a:t>
                      </a:r>
                      <a:r>
                        <a:rPr lang="en-US" altLang="ko-KR" sz="1400" spc="0"/>
                        <a:t>]</a:t>
                      </a:r>
                      <a:endParaRPr lang="en-US" altLang="ko-KR" sz="1400" spc="0"/>
                    </a:p>
                    <a:p>
                      <a:pPr algn="ctr">
                        <a:spcBef>
                          <a:spcPts val="0"/>
                        </a:spcBef>
                        <a:spcAft>
                          <a:spcPts val="0"/>
                        </a:spcAft>
                        <a:defRPr/>
                      </a:pPr>
                      <a:r>
                        <a:rPr lang="en-US" altLang="ko-KR" sz="1200" spc="0"/>
                        <a:t>3</a:t>
                      </a:r>
                      <a:r>
                        <a:rPr lang="ko-KR" altLang="en-US" sz="1200" spc="0"/>
                        <a:t>가지 중에 하나만 선택 가능</a:t>
                      </a:r>
                      <a:endParaRPr lang="ko-KR" altLang="en-US" sz="12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과충전 사격</a:t>
                      </a:r>
                      <a:endParaRPr lang="en-US" altLang="ko-KR" sz="1400" spc="0"/>
                    </a:p>
                    <a:p>
                      <a:pPr algn="ctr">
                        <a:spcBef>
                          <a:spcPts val="0"/>
                        </a:spcBef>
                        <a:spcAft>
                          <a:spcPts val="0"/>
                        </a:spcAft>
                        <a:defRPr/>
                      </a:pPr>
                      <a:r>
                        <a:rPr lang="en-US" altLang="ko-KR" sz="1400" spc="0"/>
                        <a:t>[</a:t>
                      </a:r>
                      <a:r>
                        <a:rPr lang="ko-KR" altLang="en-US" sz="1400" spc="0"/>
                        <a:t>지속 시간 </a:t>
                      </a:r>
                      <a:r>
                        <a:rPr lang="en-US" altLang="ko-KR" sz="1400" spc="0"/>
                        <a:t>10</a:t>
                      </a:r>
                      <a:r>
                        <a:rPr lang="ko-KR" altLang="en-US" sz="1400" spc="0"/>
                        <a:t>초</a:t>
                      </a:r>
                      <a:r>
                        <a:rPr lang="en-US" altLang="ko-KR" sz="1400" spc="0"/>
                        <a:t>,</a:t>
                      </a:r>
                      <a:r>
                        <a:rPr lang="ko-KR" altLang="en-US" sz="1400" spc="0"/>
                        <a:t> 쿨타임 </a:t>
                      </a:r>
                      <a:r>
                        <a:rPr lang="en-US" altLang="ko-KR" sz="1400" spc="0"/>
                        <a:t>60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공격력 </a:t>
                      </a:r>
                      <a:r>
                        <a:rPr lang="en-US" altLang="ko-KR" sz="1400" spc="0"/>
                        <a:t>40%</a:t>
                      </a:r>
                      <a:r>
                        <a:rPr lang="ko-KR" altLang="en-US" sz="1400" spc="0"/>
                        <a:t> 증가</a:t>
                      </a:r>
                      <a:r>
                        <a:rPr lang="en-US" altLang="ko-KR" sz="1400" spc="0"/>
                        <a:t>,</a:t>
                      </a:r>
                      <a:r>
                        <a:rPr lang="ko-KR" altLang="en-US" sz="1400" spc="0"/>
                        <a:t> 초당 체력 </a:t>
                      </a:r>
                      <a:r>
                        <a:rPr lang="en-US" altLang="ko-KR" sz="1400" spc="0"/>
                        <a:t>2%</a:t>
                      </a:r>
                      <a:r>
                        <a:rPr lang="ko-KR" altLang="en-US" sz="1400" spc="0"/>
                        <a:t>소모</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불굴의 전사</a:t>
                      </a:r>
                      <a:endParaRPr lang="en-US" altLang="ko-KR" sz="1400" spc="0"/>
                    </a:p>
                    <a:p>
                      <a:pPr algn="ctr">
                        <a:spcBef>
                          <a:spcPts val="0"/>
                        </a:spcBef>
                        <a:spcAft>
                          <a:spcPts val="0"/>
                        </a:spcAft>
                        <a:defRPr/>
                      </a:pPr>
                      <a:r>
                        <a:rPr lang="en-US" altLang="ko-KR" sz="1400" spc="0"/>
                        <a:t>[</a:t>
                      </a:r>
                      <a:r>
                        <a:rPr lang="ko-KR" altLang="en-US" sz="1400" spc="0"/>
                        <a:t>지속 시간 </a:t>
                      </a:r>
                      <a:r>
                        <a:rPr lang="en-US" altLang="ko-KR" sz="1400" spc="0"/>
                        <a:t>8</a:t>
                      </a:r>
                      <a:r>
                        <a:rPr lang="ko-KR" altLang="en-US" sz="1400" spc="0"/>
                        <a:t>초</a:t>
                      </a:r>
                      <a:r>
                        <a:rPr lang="en-US" altLang="ko-KR" sz="1400" spc="0"/>
                        <a:t>,</a:t>
                      </a:r>
                      <a:r>
                        <a:rPr lang="ko-KR" altLang="en-US" sz="1400" spc="0"/>
                        <a:t> 쿨타임 </a:t>
                      </a:r>
                      <a:r>
                        <a:rPr lang="en-US" altLang="ko-KR" sz="1400" spc="0"/>
                        <a:t>90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방어력 </a:t>
                      </a:r>
                      <a:r>
                        <a:rPr lang="en-US" altLang="ko-KR" sz="1400" spc="0"/>
                        <a:t>40%</a:t>
                      </a:r>
                      <a:r>
                        <a:rPr lang="ko-KR" altLang="en-US" sz="1400" spc="0"/>
                        <a:t> 증가</a:t>
                      </a:r>
                      <a:r>
                        <a:rPr lang="en-US" altLang="ko-KR" sz="1400" spc="0"/>
                        <a:t>,</a:t>
                      </a:r>
                      <a:r>
                        <a:rPr lang="ko-KR" altLang="en-US" sz="1400" spc="0"/>
                        <a:t> 초당 체력 </a:t>
                      </a:r>
                      <a:r>
                        <a:rPr lang="en-US" altLang="ko-KR" sz="1400" spc="0"/>
                        <a:t>3%</a:t>
                      </a:r>
                      <a:r>
                        <a:rPr lang="ko-KR" altLang="en-US" sz="1400" spc="0"/>
                        <a:t> 회복</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c>
                  <a:txBody>
                    <a:bodyPr vert="horz" wrap="square" lIns="91440" tIns="45720" rIns="91440" bIns="45720" anchor="ctr" anchorCtr="1">
                      <a:spAutoFit/>
                    </a:bodyPr>
                    <a:p>
                      <a:pPr algn="ctr">
                        <a:spcBef>
                          <a:spcPts val="0"/>
                        </a:spcBef>
                        <a:spcAft>
                          <a:spcPts val="0"/>
                        </a:spcAft>
                        <a:defRPr/>
                      </a:pPr>
                      <a:r>
                        <a:rPr lang="ko-KR" altLang="en-US" sz="1400" spc="0"/>
                        <a:t>시간 왜곡</a:t>
                      </a:r>
                      <a:endParaRPr lang="en-US" altLang="ko-KR" sz="1400" spc="0"/>
                    </a:p>
                    <a:p>
                      <a:pPr algn="ctr">
                        <a:spcBef>
                          <a:spcPts val="0"/>
                        </a:spcBef>
                        <a:spcAft>
                          <a:spcPts val="0"/>
                        </a:spcAft>
                        <a:defRPr/>
                      </a:pPr>
                      <a:r>
                        <a:rPr lang="en-US" altLang="ko-KR" sz="1400" spc="0"/>
                        <a:t>[</a:t>
                      </a:r>
                      <a:r>
                        <a:rPr lang="ko-KR" altLang="en-US" sz="1400" spc="0"/>
                        <a:t>지속 시간 </a:t>
                      </a:r>
                      <a:r>
                        <a:rPr lang="en-US" altLang="ko-KR" sz="1400" spc="0"/>
                        <a:t>5</a:t>
                      </a:r>
                      <a:r>
                        <a:rPr lang="ko-KR" altLang="en-US" sz="1400" spc="0"/>
                        <a:t>초</a:t>
                      </a:r>
                      <a:r>
                        <a:rPr lang="en-US" altLang="ko-KR" sz="1400" spc="0"/>
                        <a:t>,</a:t>
                      </a:r>
                      <a:r>
                        <a:rPr lang="ko-KR" altLang="en-US" sz="1400" spc="0"/>
                        <a:t> 쿨타임 </a:t>
                      </a:r>
                      <a:r>
                        <a:rPr lang="en-US" altLang="ko-KR" sz="1400" spc="0"/>
                        <a:t>60</a:t>
                      </a:r>
                      <a:r>
                        <a:rPr lang="ko-KR" altLang="en-US" sz="1400" spc="0"/>
                        <a:t>초</a:t>
                      </a:r>
                      <a:r>
                        <a:rPr lang="en-US" altLang="ko-KR" sz="1400" spc="0"/>
                        <a:t>]</a:t>
                      </a:r>
                      <a:endParaRPr lang="en-US" altLang="ko-KR" sz="1400" spc="0"/>
                    </a:p>
                    <a:p>
                      <a:pPr algn="ctr">
                        <a:spcBef>
                          <a:spcPts val="0"/>
                        </a:spcBef>
                        <a:spcAft>
                          <a:spcPts val="0"/>
                        </a:spcAft>
                        <a:defRPr/>
                      </a:pPr>
                      <a:r>
                        <a:rPr lang="en-US" altLang="ko-KR" sz="1400" spc="0"/>
                        <a:t>(</a:t>
                      </a:r>
                      <a:r>
                        <a:rPr lang="ko-KR" altLang="en-US" sz="1400" spc="0"/>
                        <a:t>모든 행동 속도 </a:t>
                      </a:r>
                      <a:r>
                        <a:rPr lang="en-US" altLang="ko-KR" sz="1400" spc="0"/>
                        <a:t>50%</a:t>
                      </a:r>
                      <a:r>
                        <a:rPr lang="ko-KR" altLang="en-US" sz="1400" spc="0"/>
                        <a:t> 증가</a:t>
                      </a:r>
                      <a:r>
                        <a:rPr lang="en-US" altLang="ko-KR" sz="1400" spc="0"/>
                        <a:t>)</a:t>
                      </a:r>
                      <a:endParaRPr lang="en-US" altLang="ko-KR" sz="1400" spc="0"/>
                    </a:p>
                  </a:txBody>
                  <a:tcPr marL="91440" marR="91440" anchor="ctr" anchorCtr="1">
                    <a:lnL w="38100" cap="flat" cmpd="sng" algn="ctr">
                      <a:solidFill>
                        <a:schemeClr val="tx1"/>
                      </a:solidFill>
                      <a:prstDash val="solid"/>
                      <a:round/>
                      <a:headEnd w="med" len="med"/>
                      <a:tailEnd w="med" len="med"/>
                    </a:lnL>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lnB w="38100" cap="flat" cmpd="sng" algn="ctr">
                      <a:solidFill>
                        <a:schemeClr val="tx1"/>
                      </a:solidFill>
                      <a:prstDash val="solid"/>
                      <a:round/>
                      <a:headEnd w="med" len="med"/>
                      <a:tailEnd w="med" len="med"/>
                    </a:lnB>
                    <a:solidFill>
                      <a:srgbClr val="ffceb0"/>
                    </a:solidFill>
                  </a:tcPr>
                </a:tc>
              </a:tr>
            </a:tbl>
          </a:graphicData>
        </a:graphic>
      </p:graphicFrame>
    </p:spTree>
    <p:extLst>
      <p:ext uri="{BB962C8B-B14F-4D97-AF65-F5344CB8AC3E}">
        <p14:creationId xmlns:p14="http://schemas.microsoft.com/office/powerpoint/2010/main" val="91598546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근거리 </a:t>
            </a:r>
            <a:r>
              <a:rPr lang="en-US" altLang="ko-KR"/>
              <a:t>&amp; </a:t>
            </a:r>
            <a:r>
              <a:rPr lang="ko-KR" altLang="en-US"/>
              <a:t>원거리 무기</a:t>
            </a:r>
            <a:endParaRPr lang="ko-KR" altLang="en-US"/>
          </a:p>
        </p:txBody>
      </p:sp>
      <p:graphicFrame>
        <p:nvGraphicFramePr>
          <p:cNvPr id="4" name=""/>
          <p:cNvGraphicFramePr>
            <a:graphicFrameLocks noGrp="1"/>
          </p:cNvGraphicFramePr>
          <p:nvPr/>
        </p:nvGraphicFramePr>
        <p:xfrm>
          <a:off x="1014412" y="1854200"/>
          <a:ext cx="10163175" cy="1574800"/>
        </p:xfrm>
        <a:graphic>
          <a:graphicData uri="http://schemas.openxmlformats.org/drawingml/2006/table">
            <a:tbl>
              <a:tblPr firstRow="1" bandRow="1">
                <a:tableStyleId>{26EB75EC-ACF4-43F1-940C-6C9C5489C1DE}</a:tableStyleId>
              </a:tblPr>
              <a:tblGrid>
                <a:gridCol w="2030730"/>
                <a:gridCol w="2040255"/>
                <a:gridCol w="2030730"/>
                <a:gridCol w="2030730"/>
                <a:gridCol w="2030730"/>
              </a:tblGrid>
              <a:tr h="370840">
                <a:tc>
                  <a:txBody>
                    <a:bodyPr vert="horz" wrap="square" lIns="91440" tIns="45720" rIns="91440" bIns="45720" anchor="t" anchorCtr="0">
                      <a:spAutoFit/>
                    </a:bodyPr>
                    <a:p>
                      <a:pPr algn="ctr">
                        <a:defRPr/>
                      </a:pP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렌치</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대검</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망치</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화염방사기</a:t>
                      </a:r>
                      <a:endParaRPr lang="ko-KR" altLang="en-US"/>
                    </a:p>
                  </a:txBody>
                  <a:tcPr marL="91440" marR="91440">
                    <a:solidFill>
                      <a:schemeClr val="accent2"/>
                    </a:solidFill>
                  </a:tcP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14</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38</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56</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5</a:t>
                      </a:r>
                      <a:endParaRPr lang="en-US" altLang="ko-KR"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특징</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기본 무기</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타격 시 전격 전이</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밀쳐냄</a:t>
                      </a:r>
                      <a:r>
                        <a:rPr lang="en-US" altLang="ko-KR" sz="1400" spc="0">
                          <a:solidFill>
                            <a:schemeClr val="dk1"/>
                          </a:solidFill>
                        </a:rPr>
                        <a:t>,</a:t>
                      </a:r>
                      <a:r>
                        <a:rPr lang="ko-KR" altLang="en-US" sz="1400" spc="0">
                          <a:solidFill>
                            <a:schemeClr val="dk1"/>
                          </a:solidFill>
                        </a:rPr>
                        <a:t> 한방 딜</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도트데미지</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버프</a:t>
                      </a:r>
                      <a:r>
                        <a:rPr lang="en-US" altLang="ko-KR" sz="1400" spc="0">
                          <a:solidFill>
                            <a:schemeClr val="dk1"/>
                          </a:solidFill>
                        </a:rPr>
                        <a:t>/</a:t>
                      </a:r>
                      <a:r>
                        <a:rPr lang="ko-KR" altLang="en-US" sz="1400" spc="0">
                          <a:solidFill>
                            <a:schemeClr val="dk1"/>
                          </a:solidFill>
                        </a:rPr>
                        <a:t>디버프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x</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감전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기절</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화상</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 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r>
            </a:tbl>
          </a:graphicData>
        </a:graphic>
      </p:graphicFrame>
      <p:graphicFrame>
        <p:nvGraphicFramePr>
          <p:cNvPr id="5" name=""/>
          <p:cNvGraphicFramePr>
            <a:graphicFrameLocks noGrp="1"/>
          </p:cNvGraphicFramePr>
          <p:nvPr/>
        </p:nvGraphicFramePr>
        <p:xfrm>
          <a:off x="1017269" y="4136241"/>
          <a:ext cx="10157460" cy="1890692"/>
        </p:xfrm>
        <a:graphic>
          <a:graphicData uri="http://schemas.openxmlformats.org/drawingml/2006/table">
            <a:tbl>
              <a:tblPr firstRow="1" bandRow="1">
                <a:tableStyle styleId="{26EB75EC-ACF4-43F1-940C-6C9C5489C1DE}" styleName="Normal Style 4 - Body/Background 4">
                  <a:wholeTbl>
                    <a:tcTxStyle>
                      <a:fontRef idx="minor">
                        <a:scrgbClr r="0" g="0" b="0"/>
                      </a:fontRef>
                      <a:schemeClr val="dk1"/>
                    </a:tcTxStyle>
                    <a:tcStyle>
                      <a:tcBdr>
                        <a:left>
                          <a:ln w="40000" cmpd="sng">
                            <a:solidFill>
                              <a:schemeClr val="dk1"/>
                            </a:solidFill>
                          </a:ln>
                        </a:left>
                        <a:right>
                          <a:ln w="40000" cmpd="sng">
                            <a:solidFill>
                              <a:schemeClr val="dk1"/>
                            </a:solidFill>
                          </a:ln>
                        </a:right>
                        <a:top>
                          <a:ln w="40000" cmpd="sng">
                            <a:solidFill>
                              <a:schemeClr val="dk1"/>
                            </a:solidFill>
                          </a:ln>
                        </a:top>
                        <a:bottom>
                          <a:ln w="40000" cmpd="sng">
                            <a:solidFill>
                              <a:schemeClr val="dk1"/>
                            </a:solidFill>
                          </a:ln>
                        </a:bottom>
                        <a:insideH>
                          <a:ln w="12700" cmpd="sng">
                            <a:solidFill>
                              <a:schemeClr val="dk1"/>
                            </a:solidFill>
                          </a:ln>
                        </a:insideH>
                        <a:insideV>
                          <a:ln w="12700" cmpd="sng">
                            <a:solidFill>
                              <a:schemeClr val="dk1"/>
                            </a:solidFill>
                          </a:ln>
                        </a:insideV>
                      </a:tcBdr>
                      <a:fill>
                        <a:solidFill>
                          <a:schemeClr val="dk1">
                            <a:lum val="90000"/>
                          </a:schemeClr>
                        </a:solidFill>
                      </a:fill>
                    </a:tcStyle>
                  </a:wholeTbl>
                  <a:band1H>
                    <a:tcTxStyle/>
                    <a:tcStyle>
                      <a:tcBdr/>
                      <a:fill>
                        <a:solidFill>
                          <a:schemeClr val="dk1">
                            <a:tint val="50000"/>
                          </a:schemeClr>
                        </a:solidFill>
                      </a:fill>
                    </a:tcStyle>
                  </a:band1H>
                  <a:band1V>
                    <a:tcTxStyle/>
                    <a:tcStyle>
                      <a:tcBdr/>
                      <a:fill>
                        <a:solidFill>
                          <a:schemeClr val="dk1">
                            <a:tint val="5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fontRef idx="minor">
                        <a:scrgbClr r="0" g="0" b="0"/>
                      </a:fontRef>
                      <a:schemeClr val="dk1">
                        <a:shade val="80000"/>
                      </a:schemeClr>
                    </a:tcTxStyle>
                    <a:tcStyle>
                      <a:tcBdr>
                        <a:bottom>
                          <a:ln w="35400" cmpd="sng">
                            <a:solidFill>
                              <a:schemeClr val="dk1">
                                <a:shade val="80000"/>
                              </a:schemeClr>
                            </a:solidFill>
                          </a:ln>
                        </a:bottom>
                      </a:tcBdr>
                      <a:fill>
                        <a:solidFill>
                          <a:schemeClr val="dk1">
                            <a:tint val="20000"/>
                          </a:schemeClr>
                        </a:solidFill>
                      </a:fill>
                    </a:tcStyle>
                  </a:firstRow>
                </a:tableStyle>
              </a:tblPr>
              <a:tblGrid>
                <a:gridCol w="2032000"/>
                <a:gridCol w="2032000"/>
                <a:gridCol w="2030730"/>
                <a:gridCol w="2032000"/>
                <a:gridCol w="2030730"/>
              </a:tblGrid>
              <a:tr h="467657">
                <a:tc>
                  <a:txBody>
                    <a:bodyPr vert="horz" wrap="square" lIns="91440" tIns="45720" rIns="91440" bIns="45720" anchor="t" anchorCtr="0">
                      <a:spAutoFit/>
                    </a:bodyPr>
                    <a:p>
                      <a:pPr algn="ctr">
                        <a:defRPr/>
                      </a:pP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리볼버</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스나이퍼</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활</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산탄총</a:t>
                      </a:r>
                      <a:endParaRPr lang="ko-KR" altLang="en-US"/>
                    </a:p>
                  </a:txBody>
                  <a:tcPr marL="91440" marR="91440">
                    <a:solidFill>
                      <a:schemeClr val="accent2"/>
                    </a:solidFill>
                  </a:tcP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9</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30</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17</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26</a:t>
                      </a:r>
                      <a:endParaRPr lang="en-US" altLang="ko-KR" sz="1400" spc="0">
                        <a:solidFill>
                          <a:schemeClr val="dk1"/>
                        </a:solidFill>
                      </a:endParaRPr>
                    </a:p>
                  </a:txBody>
                  <a:tcPr marL="91440" marR="91440" anchor="ctr"/>
                </a:tc>
              </a:tr>
              <a:tr h="492456">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특징</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기본 무기</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관통</a:t>
                      </a:r>
                      <a:r>
                        <a:rPr lang="en-US" altLang="ko-KR" sz="1400" spc="0">
                          <a:solidFill>
                            <a:schemeClr val="dk1"/>
                          </a:solidFill>
                        </a:rPr>
                        <a:t>,</a:t>
                      </a:r>
                      <a:r>
                        <a:rPr lang="ko-KR" altLang="en-US" sz="1400" spc="0">
                          <a:solidFill>
                            <a:schemeClr val="dk1"/>
                          </a:solidFill>
                        </a:rPr>
                        <a:t> 데미지가 높음</a:t>
                      </a:r>
                      <a:r>
                        <a:rPr lang="en-US" altLang="ko-KR" sz="1400" spc="0">
                          <a:solidFill>
                            <a:schemeClr val="dk1"/>
                          </a:solidFill>
                        </a:rPr>
                        <a:t>,</a:t>
                      </a:r>
                      <a:r>
                        <a:rPr lang="ko-KR" altLang="en-US" sz="1400" spc="0">
                          <a:solidFill>
                            <a:schemeClr val="dk1"/>
                          </a:solidFill>
                        </a:rPr>
                        <a:t> 장전시간이 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차징 시간에 따른 데미지 증가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장탄 수 </a:t>
                      </a:r>
                      <a:r>
                        <a:rPr lang="en-US" altLang="ko-KR" sz="1400" spc="0">
                          <a:solidFill>
                            <a:schemeClr val="dk1"/>
                          </a:solidFill>
                        </a:rPr>
                        <a:t>8</a:t>
                      </a:r>
                      <a:r>
                        <a:rPr lang="ko-KR" altLang="en-US" sz="1400" spc="0">
                          <a:solidFill>
                            <a:schemeClr val="dk1"/>
                          </a:solidFill>
                        </a:rPr>
                        <a:t>발</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버프</a:t>
                      </a:r>
                      <a:r>
                        <a:rPr lang="en-US" altLang="ko-KR" sz="1400" spc="0">
                          <a:solidFill>
                            <a:schemeClr val="dk1"/>
                          </a:solidFill>
                        </a:rPr>
                        <a:t>/</a:t>
                      </a:r>
                      <a:r>
                        <a:rPr lang="ko-KR" altLang="en-US" sz="1400" spc="0">
                          <a:solidFill>
                            <a:schemeClr val="dk1"/>
                          </a:solidFill>
                        </a:rPr>
                        <a:t>디버프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x</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 증가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이동 속도 증가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치명차 확률 증가</a:t>
                      </a:r>
                      <a:endParaRPr lang="ko-KR" altLang="en-US"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기 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400" spc="0">
                        <a:solidFill>
                          <a:schemeClr val="dk1"/>
                        </a:solidFill>
                      </a:endParaRPr>
                    </a:p>
                  </a:txBody>
                  <a:tcPr marL="91440" marR="91440" anchor="ctr"/>
                </a:tc>
              </a:tr>
            </a:tbl>
          </a:graphicData>
        </a:graphic>
      </p:graphicFrame>
    </p:spTree>
    <p:extLst>
      <p:ext uri="{BB962C8B-B14F-4D97-AF65-F5344CB8AC3E}">
        <p14:creationId xmlns:p14="http://schemas.microsoft.com/office/powerpoint/2010/main" val="3428892336"/>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전설 아이템</a:t>
            </a:r>
            <a:endParaRPr lang="ko-KR" altLang="en-US"/>
          </a:p>
        </p:txBody>
      </p:sp>
      <p:graphicFrame>
        <p:nvGraphicFramePr>
          <p:cNvPr id="4" name=""/>
          <p:cNvGraphicFramePr>
            <a:graphicFrameLocks noGrp="1"/>
          </p:cNvGraphicFramePr>
          <p:nvPr/>
        </p:nvGraphicFramePr>
        <p:xfrm>
          <a:off x="1018540" y="1957387"/>
          <a:ext cx="10153650" cy="2041525"/>
        </p:xfrm>
        <a:graphic>
          <a:graphicData uri="http://schemas.openxmlformats.org/drawingml/2006/table">
            <a:tbl>
              <a:tblPr firstRow="1" bandRow="1">
                <a:tableStyleId>{26EB75EC-ACF4-43F1-940C-6C9C5489C1DE}</a:tableStyleId>
              </a:tblPr>
              <a:tblGrid>
                <a:gridCol w="2030730"/>
                <a:gridCol w="2030730"/>
                <a:gridCol w="2030730"/>
                <a:gridCol w="2030730"/>
                <a:gridCol w="2030730"/>
              </a:tblGrid>
              <a:tr h="370840">
                <a:tc>
                  <a:txBody>
                    <a:bodyPr vert="horz" wrap="square" lIns="91440" tIns="45720" rIns="91440" bIns="45720" anchor="t" anchorCtr="0">
                      <a:spAutoFit/>
                    </a:bodyPr>
                    <a:p>
                      <a:pPr algn="ctr">
                        <a:defRPr/>
                      </a:pP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레이저 지팡이</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캐논포</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카타나</a:t>
                      </a:r>
                      <a:endParaRPr lang="ko-KR" altLang="en-US"/>
                    </a:p>
                  </a:txBody>
                  <a:tcPr marL="91440" marR="91440">
                    <a:solidFill>
                      <a:schemeClr val="accent2"/>
                    </a:solidFill>
                  </a:tcPr>
                </a:tc>
                <a:tc>
                  <a:txBody>
                    <a:bodyPr vert="horz" wrap="square" lIns="91440" tIns="45720" rIns="91440" bIns="45720" anchor="t" anchorCtr="0">
                      <a:spAutoFit/>
                    </a:bodyPr>
                    <a:p>
                      <a:pPr algn="ctr">
                        <a:defRPr/>
                      </a:pPr>
                      <a:r>
                        <a:rPr lang="ko-KR" altLang="en-US"/>
                        <a:t>건틀릿</a:t>
                      </a:r>
                      <a:endParaRPr lang="ko-KR" altLang="en-US"/>
                    </a:p>
                  </a:txBody>
                  <a:tcPr marL="91440" marR="91440">
                    <a:solidFill>
                      <a:schemeClr val="accent2"/>
                    </a:solidFill>
                  </a:tcP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78</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78</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85</a:t>
                      </a:r>
                      <a:endParaRPr lang="en-US" altLang="ko-KR"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400" spc="0">
                          <a:solidFill>
                            <a:schemeClr val="dk1"/>
                          </a:solidFill>
                        </a:rPr>
                        <a:t>65(</a:t>
                      </a:r>
                      <a:r>
                        <a:rPr lang="ko-KR" altLang="en-US" sz="1400" spc="0">
                          <a:solidFill>
                            <a:schemeClr val="dk1"/>
                          </a:solidFill>
                        </a:rPr>
                        <a:t>치명타 확률 </a:t>
                      </a:r>
                      <a:r>
                        <a:rPr lang="en-US" altLang="ko-KR" sz="1400" spc="0">
                          <a:solidFill>
                            <a:schemeClr val="dk1"/>
                          </a:solidFill>
                        </a:rPr>
                        <a:t>30%)</a:t>
                      </a:r>
                      <a:endParaRPr lang="en-US" altLang="ko-KR" sz="1400" spc="0">
                        <a:solidFill>
                          <a:schemeClr val="dk1"/>
                        </a:solidFill>
                      </a:endParaRPr>
                    </a:p>
                  </a:txBody>
                  <a:tcPr marL="91440" marR="91440" anchor="ctr"/>
                </a:tc>
              </a:tr>
              <a:tr h="702006">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특징</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일직선 방향으로 </a:t>
                      </a:r>
                      <a:r>
                        <a:rPr lang="en-US" altLang="ko-KR" sz="1400" spc="0">
                          <a:solidFill>
                            <a:schemeClr val="dk1"/>
                          </a:solidFill>
                        </a:rPr>
                        <a:t>3</a:t>
                      </a:r>
                      <a:r>
                        <a:rPr lang="ko-KR" altLang="en-US" sz="1400" spc="0">
                          <a:solidFill>
                            <a:schemeClr val="dk1"/>
                          </a:solidFill>
                        </a:rPr>
                        <a:t>초간 레이저 발사</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발사 후 전방에 적들에게 피해를 입히고 범위 공격</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공속 빠름</a:t>
                      </a:r>
                      <a:r>
                        <a:rPr lang="en-US" altLang="ko-KR" sz="1400" spc="0">
                          <a:solidFill>
                            <a:schemeClr val="dk1"/>
                          </a:solidFill>
                        </a:rPr>
                        <a:t>,</a:t>
                      </a:r>
                      <a:r>
                        <a:rPr lang="ko-KR" altLang="en-US" sz="1400" spc="0">
                          <a:solidFill>
                            <a:schemeClr val="dk1"/>
                          </a:solidFill>
                        </a:rPr>
                        <a:t> 일섬</a:t>
                      </a:r>
                      <a:r>
                        <a:rPr lang="en-US" altLang="ko-KR" sz="1400" spc="0">
                          <a:solidFill>
                            <a:schemeClr val="dk1"/>
                          </a:solidFill>
                        </a:rPr>
                        <a:t>,</a:t>
                      </a:r>
                      <a:r>
                        <a:rPr lang="ko-KR" altLang="en-US" sz="1400" spc="0">
                          <a:solidFill>
                            <a:schemeClr val="dk1"/>
                          </a:solidFill>
                        </a:rPr>
                        <a:t> 화려한 이펙트</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마우스 방향으로 대쉬하면서 넉백</a:t>
                      </a:r>
                      <a:r>
                        <a:rPr lang="en-US" altLang="ko-KR" sz="1400" spc="0">
                          <a:solidFill>
                            <a:schemeClr val="dk1"/>
                          </a:solidFill>
                        </a:rPr>
                        <a:t>(</a:t>
                      </a:r>
                      <a:r>
                        <a:rPr lang="ko-KR" altLang="en-US" sz="1400" spc="0">
                          <a:solidFill>
                            <a:schemeClr val="dk1"/>
                          </a:solidFill>
                        </a:rPr>
                        <a:t>치명타 발생 시 데미지 두 배</a:t>
                      </a:r>
                      <a:r>
                        <a:rPr lang="en-US" altLang="ko-KR" sz="1400" spc="0">
                          <a:solidFill>
                            <a:schemeClr val="dk1"/>
                          </a:solidFill>
                        </a:rPr>
                        <a:t>)</a:t>
                      </a:r>
                      <a:endParaRPr lang="en-US" altLang="ko-KR" sz="1400" spc="0">
                        <a:solidFill>
                          <a:schemeClr val="dk1"/>
                        </a:solidFill>
                      </a:endParaRPr>
                    </a:p>
                  </a:txBody>
                  <a:tcPr marL="91440" marR="91440" anchor="ctr"/>
                </a:tc>
              </a:tr>
              <a:tr h="273381">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버프</a:t>
                      </a:r>
                      <a:r>
                        <a:rPr lang="en-US" altLang="ko-KR" sz="1400" spc="0">
                          <a:solidFill>
                            <a:schemeClr val="dk1"/>
                          </a:solidFill>
                        </a:rPr>
                        <a:t>/</a:t>
                      </a:r>
                      <a:r>
                        <a:rPr lang="ko-KR" altLang="en-US" sz="1400" spc="0">
                          <a:solidFill>
                            <a:schemeClr val="dk1"/>
                          </a:solidFill>
                        </a:rPr>
                        <a:t>디버프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보호막</a:t>
                      </a:r>
                      <a:r>
                        <a:rPr lang="en-US" altLang="ko-KR" sz="1400" spc="0">
                          <a:solidFill>
                            <a:schemeClr val="dk1"/>
                          </a:solidFill>
                        </a:rPr>
                        <a:t>/</a:t>
                      </a:r>
                      <a:r>
                        <a:rPr lang="ko-KR" altLang="en-US" sz="1400" spc="0">
                          <a:solidFill>
                            <a:schemeClr val="dk1"/>
                          </a:solidFill>
                        </a:rPr>
                        <a:t>감전</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데미지증가</a:t>
                      </a:r>
                      <a:r>
                        <a:rPr lang="en-US" altLang="ko-KR" sz="1400" spc="0">
                          <a:solidFill>
                            <a:schemeClr val="dk1"/>
                          </a:solidFill>
                        </a:rPr>
                        <a:t>/</a:t>
                      </a:r>
                      <a:r>
                        <a:rPr lang="ko-KR" altLang="en-US" sz="1400" spc="0">
                          <a:solidFill>
                            <a:schemeClr val="dk1"/>
                          </a:solidFill>
                        </a:rPr>
                        <a:t>화상</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이동 속도 증가</a:t>
                      </a:r>
                      <a:r>
                        <a:rPr lang="en-US" altLang="ko-KR" sz="1400" spc="0">
                          <a:solidFill>
                            <a:schemeClr val="dk1"/>
                          </a:solidFill>
                        </a:rPr>
                        <a:t>/</a:t>
                      </a:r>
                      <a:r>
                        <a:rPr lang="ko-KR" altLang="en-US" sz="1400" spc="0">
                          <a:solidFill>
                            <a:schemeClr val="dk1"/>
                          </a:solidFill>
                        </a:rPr>
                        <a:t>출혈</a:t>
                      </a:r>
                      <a:endParaRPr lang="ko-KR" altLang="en-US" sz="14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400" spc="0">
                          <a:solidFill>
                            <a:schemeClr val="dk1"/>
                          </a:solidFill>
                        </a:rPr>
                        <a:t>치명타 확률 증가</a:t>
                      </a:r>
                      <a:r>
                        <a:rPr lang="en-US" altLang="ko-KR" sz="1400" spc="0">
                          <a:solidFill>
                            <a:schemeClr val="dk1"/>
                          </a:solidFill>
                        </a:rPr>
                        <a:t>/</a:t>
                      </a:r>
                      <a:r>
                        <a:rPr lang="ko-KR" altLang="en-US" sz="1400" spc="0">
                          <a:solidFill>
                            <a:schemeClr val="dk1"/>
                          </a:solidFill>
                        </a:rPr>
                        <a:t>기절</a:t>
                      </a:r>
                      <a:endParaRPr lang="ko-KR" altLang="en-US" sz="1400" spc="0">
                        <a:solidFill>
                          <a:schemeClr val="dk1"/>
                        </a:solidFill>
                      </a:endParaRPr>
                    </a:p>
                  </a:txBody>
                  <a:tcPr marL="91440" marR="91440" anchor="ctr"/>
                </a:tc>
              </a:tr>
              <a:tr h="311481">
                <a:tc>
                  <a:txBody>
                    <a:bodyPr vert="horz" wrap="square" lIns="91440" tIns="45720" rIns="91440" bIns="45720" anchor="ctr" anchorCtr="0">
                      <a:spAutoFit/>
                    </a:bodyPr>
                    <a:p>
                      <a:pPr algn="ctr">
                        <a:spcBef>
                          <a:spcPts val="0"/>
                        </a:spcBef>
                        <a:spcAft>
                          <a:spcPts val="0"/>
                        </a:spcAft>
                        <a:defRPr/>
                      </a:pPr>
                      <a:r>
                        <a:rPr lang="ko-KR" altLang="en-US" sz="1600" spc="0">
                          <a:solidFill>
                            <a:schemeClr val="dk1"/>
                          </a:solidFill>
                        </a:rPr>
                        <a:t>기 타</a:t>
                      </a: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c>
                  <a:txBody>
                    <a:bodyPr vert="horz" wrap="square" lIns="91440" tIns="45720" rIns="91440" bIns="45720" anchor="ctr" anchorCtr="0">
                      <a:spAutoFit/>
                    </a:bodyPr>
                    <a:p>
                      <a:pPr algn="ctr">
                        <a:spcBef>
                          <a:spcPts val="0"/>
                        </a:spcBef>
                        <a:spcAft>
                          <a:spcPts val="0"/>
                        </a:spcAft>
                        <a:defRPr/>
                      </a:pPr>
                      <a:endParaRPr lang="ko-KR" altLang="en-US" sz="1600" spc="0">
                        <a:solidFill>
                          <a:schemeClr val="dk1"/>
                        </a:solidFill>
                      </a:endParaRPr>
                    </a:p>
                  </a:txBody>
                  <a:tcPr marL="91440" marR="91440" anchor="ctr"/>
                </a:tc>
              </a:tr>
            </a:tbl>
          </a:graphicData>
        </a:graphic>
      </p:graphicFrame>
    </p:spTree>
    <p:extLst>
      <p:ext uri="{BB962C8B-B14F-4D97-AF65-F5344CB8AC3E}">
        <p14:creationId xmlns:p14="http://schemas.microsoft.com/office/powerpoint/2010/main" val="3146725000"/>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버프 시스템</a:t>
            </a:r>
            <a:endParaRPr lang="ko-KR" altLang="en-US"/>
          </a:p>
        </p:txBody>
      </p:sp>
      <p:graphicFrame>
        <p:nvGraphicFramePr>
          <p:cNvPr id="4" name=""/>
          <p:cNvGraphicFramePr>
            <a:graphicFrameLocks noGrp="1"/>
          </p:cNvGraphicFramePr>
          <p:nvPr/>
        </p:nvGraphicFramePr>
        <p:xfrm>
          <a:off x="1445866" y="1872329"/>
          <a:ext cx="9871920" cy="2498090"/>
        </p:xfrm>
        <a:graphic>
          <a:graphicData uri="http://schemas.openxmlformats.org/drawingml/2006/table">
            <a:tbl>
              <a:tblPr firstRow="1" bandRow="1">
                <a:tableStyleId>{D68EC60B-5C72-4F00-A40B-8A06571290DB}</a:tableStyleId>
              </a:tblPr>
              <a:tblGrid>
                <a:gridCol w="1213524"/>
                <a:gridCol w="2490084"/>
                <a:gridCol w="6168312"/>
              </a:tblGrid>
              <a:tr h="370840">
                <a:tc>
                  <a:txBody>
                    <a:bodyPr vert="horz" wrap="square" lIns="91440" tIns="45720" rIns="91440" bIns="45720" anchor="ctr" anchorCtr="0">
                      <a:spAutoFit/>
                    </a:bodyPr>
                    <a:p>
                      <a:pPr algn="ctr">
                        <a:spcBef>
                          <a:spcPts val="0"/>
                        </a:spcBef>
                        <a:spcAft>
                          <a:spcPts val="0"/>
                        </a:spcAft>
                        <a:defRPr/>
                      </a:pPr>
                      <a:r>
                        <a:rPr lang="ko-KR" altLang="en-US" spc="0"/>
                        <a:t>순서</a:t>
                      </a:r>
                      <a:endParaRPr lang="ko-KR" altLang="en-US" spc="0"/>
                    </a:p>
                  </a:txBody>
                  <a:tcPr marL="91440" marR="91440" anchor="ctr">
                    <a:lnL w="38100" cap="flat" cmpd="sng" algn="ctr">
                      <a:solidFill>
                        <a:schemeClr val="tx1"/>
                      </a:solidFill>
                      <a:prstDash val="solid"/>
                      <a:round/>
                      <a:headEnd w="med" len="med"/>
                      <a:tailEnd w="med" len="med"/>
                    </a:lnL>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버프</a:t>
                      </a:r>
                      <a:endParaRPr lang="ko-KR" altLang="en-US" spc="0"/>
                    </a:p>
                  </a:txBody>
                  <a:tcPr marL="91440" marR="91440" anchor="ctr">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효과</a:t>
                      </a:r>
                      <a:endParaRPr lang="ko-KR" altLang="en-US" spc="0"/>
                    </a:p>
                  </a:txBody>
                  <a:tcPr marL="91440" marR="91440" anchor="ctr">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tcPr>
                </a:tc>
              </a:tr>
              <a:tr h="370840">
                <a:tc>
                  <a:txBody>
                    <a:bodyPr vert="horz" wrap="square" lIns="91440" tIns="45720" rIns="91440" bIns="45720" anchor="ctr" anchorCtr="0">
                      <a:spAutoFit/>
                    </a:bodyPr>
                    <a:p>
                      <a:pPr algn="ctr">
                        <a:spcBef>
                          <a:spcPts val="0"/>
                        </a:spcBef>
                        <a:spcAft>
                          <a:spcPts val="0"/>
                        </a:spcAft>
                        <a:defRPr/>
                      </a:pPr>
                      <a:r>
                        <a:rPr lang="en-US" altLang="ko-KR" spc="0"/>
                        <a:t>1</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이동 속도 증가</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2</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데미지 증가</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3</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치명타 확률 증가</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tcPr>
                </a:tc>
              </a:tr>
              <a:tr h="643890">
                <a:tc>
                  <a:txBody>
                    <a:bodyPr vert="horz" wrap="square" lIns="91440" tIns="45720" rIns="91440" bIns="45720" anchor="ctr" anchorCtr="0">
                      <a:spAutoFit/>
                    </a:bodyPr>
                    <a:p>
                      <a:pPr algn="ctr">
                        <a:spcBef>
                          <a:spcPts val="0"/>
                        </a:spcBef>
                        <a:spcAft>
                          <a:spcPts val="0"/>
                        </a:spcAft>
                        <a:defRPr/>
                      </a:pPr>
                      <a:r>
                        <a:rPr lang="en-US" altLang="ko-KR" spc="0"/>
                        <a:t>4</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보호막 생성</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일시적으로 체력의 </a:t>
                      </a:r>
                      <a:r>
                        <a:rPr lang="en-US" altLang="ko-KR" spc="0"/>
                        <a:t>3%</a:t>
                      </a:r>
                      <a:r>
                        <a:rPr lang="ko-KR" altLang="en-US" spc="0"/>
                        <a:t> 보호막 생성</a:t>
                      </a:r>
                      <a:r>
                        <a:rPr lang="en-US" altLang="ko-KR" spc="0"/>
                        <a:t>(3</a:t>
                      </a:r>
                      <a:r>
                        <a:rPr lang="ko-KR" altLang="en-US" spc="0"/>
                        <a:t>초 후 사라짐</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5</a:t>
                      </a:r>
                      <a:endParaRPr lang="en-US" altLang="ko-KR" spc="0"/>
                    </a:p>
                  </a:txBody>
                  <a:tcPr marL="91440" marR="91440" anchor="ctr">
                    <a:lnL w="38100" cap="flat" cmpd="sng" algn="ctr">
                      <a:solidFill>
                        <a:schemeClr val="tx1"/>
                      </a:solidFill>
                      <a:prstDash val="solid"/>
                      <a:round/>
                      <a:headEnd w="med" len="med"/>
                      <a:tailEnd w="med" len="med"/>
                    </a:lnL>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t>경험치 획득량 증가</a:t>
                      </a:r>
                      <a:endParaRPr lang="ko-KR" altLang="en-US" spc="0"/>
                    </a:p>
                  </a:txBody>
                  <a:tcPr marL="91440" marR="91440" anchor="ctr">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en-US" altLang="ko-KR" spc="0"/>
                        <a:t>5%</a:t>
                      </a:r>
                      <a:r>
                        <a:rPr lang="ko-KR" altLang="en-US" spc="0"/>
                        <a:t> 증가</a:t>
                      </a:r>
                      <a:endParaRPr lang="ko-KR" altLang="en-US" spc="0"/>
                    </a:p>
                  </a:txBody>
                  <a:tcPr marL="91440" marR="91440" anchor="ctr">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tcPr>
                </a:tc>
              </a:tr>
            </a:tbl>
          </a:graphicData>
        </a:graphic>
      </p:graphicFrame>
    </p:spTree>
    <p:extLst>
      <p:ext uri="{BB962C8B-B14F-4D97-AF65-F5344CB8AC3E}">
        <p14:creationId xmlns:p14="http://schemas.microsoft.com/office/powerpoint/2010/main" val="2812257929"/>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디버프 시스템</a:t>
            </a:r>
            <a:endParaRPr lang="ko-KR" altLang="en-US"/>
          </a:p>
        </p:txBody>
      </p:sp>
      <p:graphicFrame>
        <p:nvGraphicFramePr>
          <p:cNvPr id="4" name=""/>
          <p:cNvGraphicFramePr>
            <a:graphicFrameLocks noGrp="1"/>
          </p:cNvGraphicFramePr>
          <p:nvPr/>
        </p:nvGraphicFramePr>
        <p:xfrm>
          <a:off x="1445866" y="1872329"/>
          <a:ext cx="9868188" cy="2771140"/>
        </p:xfrm>
        <a:graphic>
          <a:graphicData uri="http://schemas.openxmlformats.org/drawingml/2006/table">
            <a:tbl>
              <a:tblPr firstRow="1" bandRow="1">
                <a:tableStyle styleId="{D68EC60B-5C72-4F00-A40B-8A06571290DB}" styleName="Normal Style 1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lum val="90000"/>
                          </a:schemeClr>
                        </a:solidFill>
                      </a:fill>
                    </a:tcStyle>
                  </a:wholeTbl>
                  <a:band1H>
                    <a:tcTxStyle/>
                    <a:tcStyle>
                      <a:tcBdr/>
                      <a:fill>
                        <a:solidFill>
                          <a:schemeClr val="accent2">
                            <a:lum val="80000"/>
                          </a:schemeClr>
                        </a:solidFill>
                      </a:fill>
                    </a:tcStyle>
                  </a:band1H>
                  <a:band2H>
                    <a:tcTxStyle/>
                    <a:tcStyle>
                      <a:tcBdr/>
                    </a:tcStyle>
                  </a:band2H>
                  <a:band1V>
                    <a:tcTxStyle/>
                    <a:tcStyle>
                      <a:tcBdr/>
                      <a:fill>
                        <a:solidFill>
                          <a:schemeClr val="accent2">
                            <a:lum val="80000"/>
                          </a:schemeClr>
                        </a:solidFill>
                      </a:fill>
                    </a:tcStyle>
                  </a:band1V>
                  <a:band2V>
                    <a:tcTxStyle/>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ableStyle>
              </a:tblPr>
              <a:tblGrid>
                <a:gridCol w="1213524"/>
                <a:gridCol w="2490084"/>
                <a:gridCol w="6164580"/>
              </a:tblGrid>
              <a:tr h="370840">
                <a:tc>
                  <a:txBody>
                    <a:bodyPr vert="horz" wrap="square" lIns="91440" tIns="45720" rIns="91440" bIns="45720" anchor="ctr" anchorCtr="0">
                      <a:spAutoFit/>
                    </a:bodyPr>
                    <a:p>
                      <a:pPr algn="ctr">
                        <a:spcBef>
                          <a:spcPts val="0"/>
                        </a:spcBef>
                        <a:spcAft>
                          <a:spcPts val="0"/>
                        </a:spcAft>
                        <a:defRPr/>
                      </a:pPr>
                      <a:r>
                        <a:rPr lang="ko-KR" altLang="en-US" spc="0"/>
                        <a:t>순서</a:t>
                      </a:r>
                      <a:endParaRPr lang="ko-KR" altLang="en-US" spc="0"/>
                    </a:p>
                  </a:txBody>
                  <a:tcPr marL="91440" marR="91440" anchor="ctr">
                    <a:lnL w="38100" cap="flat" cmpd="sng" algn="ctr">
                      <a:solidFill>
                        <a:schemeClr val="tx1"/>
                      </a:solidFill>
                      <a:prstDash val="solid"/>
                      <a:round/>
                      <a:headEnd w="med" len="med"/>
                      <a:tailEnd w="med" len="med"/>
                    </a:lnL>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디버프</a:t>
                      </a:r>
                      <a:endParaRPr lang="ko-KR" altLang="en-US" spc="0"/>
                    </a:p>
                  </a:txBody>
                  <a:tcPr marL="91440" marR="91440" anchor="ctr">
                    <a:lnT w="38100" cap="flat" cmpd="sng" algn="ctr">
                      <a:solidFill>
                        <a:schemeClr val="tx1"/>
                      </a:solidFill>
                      <a:prstDash val="solid"/>
                      <a:round/>
                      <a:headEnd w="med" len="med"/>
                      <a:tailEnd w="med" len="med"/>
                    </a:lnT>
                  </a:tcPr>
                </a:tc>
                <a:tc>
                  <a:txBody>
                    <a:bodyPr vert="horz" wrap="square" lIns="91440" tIns="45720" rIns="91440" bIns="45720" anchor="ctr" anchorCtr="0">
                      <a:spAutoFit/>
                    </a:bodyPr>
                    <a:p>
                      <a:pPr algn="ctr">
                        <a:spcBef>
                          <a:spcPts val="0"/>
                        </a:spcBef>
                        <a:spcAft>
                          <a:spcPts val="0"/>
                        </a:spcAft>
                        <a:defRPr/>
                      </a:pPr>
                      <a:r>
                        <a:rPr lang="ko-KR" altLang="en-US" spc="0"/>
                        <a:t>효과</a:t>
                      </a:r>
                      <a:endParaRPr lang="ko-KR" altLang="en-US" spc="0"/>
                    </a:p>
                  </a:txBody>
                  <a:tcPr marL="91440" marR="91440" anchor="ctr">
                    <a:lnR w="38100" cap="flat" cmpd="sng" algn="ctr">
                      <a:solidFill>
                        <a:schemeClr val="tx1"/>
                      </a:solidFill>
                      <a:prstDash val="solid"/>
                      <a:round/>
                      <a:headEnd w="med" len="med"/>
                      <a:tailEnd w="med" len="med"/>
                    </a:lnR>
                    <a:lnT w="38100" cap="flat" cmpd="sng" algn="ctr">
                      <a:solidFill>
                        <a:schemeClr val="tx1"/>
                      </a:solidFill>
                      <a:prstDash val="solid"/>
                      <a:round/>
                      <a:headEnd w="med" len="med"/>
                      <a:tailEnd w="med" len="med"/>
                    </a:lnT>
                  </a:tcPr>
                </a:tc>
              </a:tr>
              <a:tr h="370840">
                <a:tc>
                  <a:txBody>
                    <a:bodyPr vert="horz" wrap="square" lIns="91440" tIns="45720" rIns="91440" bIns="45720" anchor="ctr" anchorCtr="0">
                      <a:spAutoFit/>
                    </a:bodyPr>
                    <a:p>
                      <a:pPr algn="ctr">
                        <a:spcBef>
                          <a:spcPts val="0"/>
                        </a:spcBef>
                        <a:spcAft>
                          <a:spcPts val="0"/>
                        </a:spcAft>
                        <a:defRPr/>
                      </a:pPr>
                      <a:r>
                        <a:rPr lang="en-US" altLang="ko-KR" spc="0"/>
                        <a:t>1</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출혈</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지속 데미지 </a:t>
                      </a:r>
                      <a:r>
                        <a:rPr lang="en-US" altLang="ko-KR" spc="0"/>
                        <a:t>5</a:t>
                      </a:r>
                      <a:r>
                        <a:rPr lang="ko-KR" altLang="en-US" spc="0"/>
                        <a:t>초</a:t>
                      </a:r>
                      <a:r>
                        <a:rPr lang="en-US" altLang="ko-KR" spc="0"/>
                        <a:t>(</a:t>
                      </a:r>
                      <a:r>
                        <a:rPr lang="ko-KR" altLang="en-US" spc="0"/>
                        <a:t>초당 </a:t>
                      </a:r>
                      <a:r>
                        <a:rPr lang="en-US" altLang="ko-KR" spc="0"/>
                        <a:t>2</a:t>
                      </a:r>
                      <a:r>
                        <a:rPr lang="ko-KR" altLang="en-US" spc="0"/>
                        <a:t>의 피해</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2</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감전</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일정 시간 무기 사용 불가</a:t>
                      </a:r>
                      <a:r>
                        <a:rPr lang="en-US" altLang="ko-KR" spc="0"/>
                        <a:t>(2</a:t>
                      </a:r>
                      <a:r>
                        <a:rPr lang="ko-KR" altLang="en-US" spc="0"/>
                        <a:t>초</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3</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기절</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무기 사용 및 이동 불가</a:t>
                      </a:r>
                      <a:r>
                        <a:rPr lang="en-US" altLang="ko-KR" spc="0"/>
                        <a:t>(3</a:t>
                      </a:r>
                      <a:r>
                        <a:rPr lang="ko-KR" altLang="en-US" spc="0"/>
                        <a:t>초</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643890">
                <a:tc>
                  <a:txBody>
                    <a:bodyPr vert="horz" wrap="square" lIns="91440" tIns="45720" rIns="91440" bIns="45720" anchor="ctr" anchorCtr="0">
                      <a:spAutoFit/>
                    </a:bodyPr>
                    <a:p>
                      <a:pPr algn="ctr">
                        <a:spcBef>
                          <a:spcPts val="0"/>
                        </a:spcBef>
                        <a:spcAft>
                          <a:spcPts val="0"/>
                        </a:spcAft>
                        <a:defRPr/>
                      </a:pPr>
                      <a:r>
                        <a:rPr lang="en-US" altLang="ko-KR" spc="0"/>
                        <a:t>4</a:t>
                      </a:r>
                      <a:endParaRPr lang="en-US" altLang="ko-KR" spc="0"/>
                    </a:p>
                  </a:txBody>
                  <a:tcPr marL="91440" marR="91440" anchor="ctr">
                    <a:lnL w="38100" cap="flat" cmpd="sng" algn="ctr">
                      <a:solidFill>
                        <a:schemeClr val="tx1"/>
                      </a:solidFill>
                      <a:prstDash val="solid"/>
                      <a:round/>
                      <a:headEnd w="med" len="med"/>
                      <a:tailEnd w="med" len="med"/>
                    </a:lnL>
                  </a:tcPr>
                </a:tc>
                <a:tc>
                  <a:txBody>
                    <a:bodyPr vert="horz" wrap="square" lIns="91440" tIns="45720" rIns="91440" bIns="45720" anchor="ctr" anchorCtr="0">
                      <a:spAutoFit/>
                    </a:bodyPr>
                    <a:p>
                      <a:pPr algn="ctr">
                        <a:spcBef>
                          <a:spcPts val="0"/>
                        </a:spcBef>
                        <a:spcAft>
                          <a:spcPts val="0"/>
                        </a:spcAft>
                        <a:defRPr/>
                      </a:pPr>
                      <a:r>
                        <a:rPr lang="ko-KR" altLang="en-US" spc="0"/>
                        <a:t>속박</a:t>
                      </a:r>
                      <a:endParaRPr lang="ko-KR" altLang="en-US"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pc="0"/>
                        <a:t>무기 사용은 가능하지만 이동 불가</a:t>
                      </a:r>
                      <a:r>
                        <a:rPr lang="en-US" altLang="ko-KR" spc="0"/>
                        <a:t>(3</a:t>
                      </a:r>
                      <a:r>
                        <a:rPr lang="ko-KR" altLang="en-US" spc="0"/>
                        <a:t>초</a:t>
                      </a:r>
                      <a:r>
                        <a:rPr lang="en-US" altLang="ko-KR" spc="0"/>
                        <a:t>)</a:t>
                      </a:r>
                      <a:endParaRPr lang="en-US" altLang="ko-KR" spc="0"/>
                    </a:p>
                  </a:txBody>
                  <a:tcPr marL="91440" marR="91440" anchor="ctr">
                    <a:lnR w="38100" cap="flat" cmpd="sng" algn="ctr">
                      <a:solidFill>
                        <a:schemeClr val="tx1"/>
                      </a:solidFill>
                      <a:prstDash val="solid"/>
                      <a:round/>
                      <a:headEnd w="med" len="med"/>
                      <a:tailEnd w="med" len="med"/>
                    </a:lnR>
                  </a:tcPr>
                </a:tc>
              </a:tr>
              <a:tr h="370840">
                <a:tc>
                  <a:txBody>
                    <a:bodyPr vert="horz" wrap="square" lIns="91440" tIns="45720" rIns="91440" bIns="45720" anchor="ctr" anchorCtr="0">
                      <a:spAutoFit/>
                    </a:bodyPr>
                    <a:p>
                      <a:pPr algn="ctr">
                        <a:spcBef>
                          <a:spcPts val="0"/>
                        </a:spcBef>
                        <a:spcAft>
                          <a:spcPts val="0"/>
                        </a:spcAft>
                        <a:defRPr/>
                      </a:pPr>
                      <a:r>
                        <a:rPr lang="en-US" altLang="ko-KR" spc="0"/>
                        <a:t>5</a:t>
                      </a:r>
                      <a:endParaRPr lang="en-US" altLang="ko-KR" spc="0"/>
                    </a:p>
                  </a:txBody>
                  <a:tcPr marL="91440" marR="91440" anchor="ctr">
                    <a:lnL w="38100" cap="flat" cmpd="sng" algn="ctr">
                      <a:solidFill>
                        <a:schemeClr val="tx1"/>
                      </a:solidFill>
                      <a:prstDash val="solid"/>
                      <a:round/>
                      <a:headEnd w="med" len="med"/>
                      <a:tailEnd w="med" len="med"/>
                    </a:lnL>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lgn="ctr">
                        <a:spcBef>
                          <a:spcPts val="0"/>
                        </a:spcBef>
                        <a:spcAft>
                          <a:spcPts val="0"/>
                        </a:spcAft>
                        <a:defRPr/>
                      </a:pPr>
                      <a:r>
                        <a:rPr lang="ko-KR" altLang="en-US" spc="0"/>
                        <a:t>화상</a:t>
                      </a:r>
                      <a:endParaRPr lang="ko-KR" altLang="en-US" spc="0"/>
                    </a:p>
                  </a:txBody>
                  <a:tcPr marL="91440" marR="91440" anchor="ctr">
                    <a:lnB w="38100" cap="flat" cmpd="sng" algn="ctr">
                      <a:solidFill>
                        <a:schemeClr val="tx1"/>
                      </a:solidFill>
                      <a:prstDash val="solid"/>
                      <a:round/>
                      <a:headEnd w="med" len="med"/>
                      <a:tailEnd w="med" len="med"/>
                    </a:lnB>
                  </a:tcPr>
                </a:tc>
                <a:tc>
                  <a:txBody>
                    <a:bodyPr vert="horz" wrap="square" lIns="91440" tIns="45720" rIns="91440" bIns="45720" anchor="ctr" anchorCtr="0">
                      <a:spAutoFit/>
                    </a:bodyPr>
                    <a:p>
                      <a:pPr>
                        <a:spcBef>
                          <a:spcPts val="0"/>
                        </a:spcBef>
                        <a:spcAft>
                          <a:spcPts val="0"/>
                        </a:spcAft>
                        <a:defRPr/>
                      </a:pPr>
                      <a:r>
                        <a:rPr lang="ko-KR" altLang="en-US"/>
                        <a:t>지속데미지 맵에 있는 물과 관련된 오브젝트에 들어가면 지속시간 감</a:t>
                      </a:r>
                      <a:r>
                        <a:rPr lang="en-US" altLang="ko-KR" spc="0"/>
                        <a:t>(</a:t>
                      </a:r>
                      <a:r>
                        <a:rPr lang="ko-KR" altLang="en-US" spc="0"/>
                        <a:t>초당 </a:t>
                      </a:r>
                      <a:r>
                        <a:rPr lang="en-US" altLang="ko-KR" spc="0"/>
                        <a:t>2</a:t>
                      </a:r>
                      <a:r>
                        <a:rPr lang="ko-KR" altLang="en-US" spc="0"/>
                        <a:t>의 피해</a:t>
                      </a:r>
                      <a:r>
                        <a:rPr lang="en-US" altLang="ko-KR" spc="0"/>
                        <a:t>)</a:t>
                      </a:r>
                      <a:endParaRPr lang="ko-KR" altLang="en-US" spc="0"/>
                    </a:p>
                  </a:txBody>
                  <a:tcPr marL="91440" marR="91440" anchor="ctr">
                    <a:lnR w="38100" cap="flat" cmpd="sng" algn="ctr">
                      <a:solidFill>
                        <a:schemeClr val="tx1"/>
                      </a:solidFill>
                      <a:prstDash val="solid"/>
                      <a:round/>
                      <a:headEnd w="med" len="med"/>
                      <a:tailEnd w="med" len="med"/>
                    </a:lnR>
                    <a:lnB w="38100" cap="flat" cmpd="sng" algn="ctr">
                      <a:solidFill>
                        <a:schemeClr val="tx1"/>
                      </a:solidFill>
                      <a:prstDash val="solid"/>
                      <a:round/>
                      <a:headEnd w="med" len="med"/>
                      <a:tailEnd w="med" len="med"/>
                    </a:lnB>
                  </a:tcPr>
                </a:tc>
              </a:tr>
            </a:tbl>
          </a:graphicData>
        </a:graphic>
      </p:graphicFrame>
    </p:spTree>
    <p:extLst>
      <p:ext uri="{BB962C8B-B14F-4D97-AF65-F5344CB8AC3E}">
        <p14:creationId xmlns:p14="http://schemas.microsoft.com/office/powerpoint/2010/main" val="280613195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부활</a:t>
            </a:r>
            <a:r>
              <a:rPr lang="en-US" altLang="ko-KR"/>
              <a:t>/</a:t>
            </a:r>
            <a:r>
              <a:rPr lang="ko-KR" altLang="en-US"/>
              <a:t>환생 시스템</a:t>
            </a:r>
            <a:endParaRPr lang="ko-KR" altLang="en-US"/>
          </a:p>
        </p:txBody>
      </p:sp>
      <p:sp>
        <p:nvSpPr>
          <p:cNvPr id="3" name="내용 개체 틀 2"/>
          <p:cNvSpPr>
            <a:spLocks noGrp="1"/>
          </p:cNvSpPr>
          <p:nvPr>
            <p:ph idx="1"/>
          </p:nvPr>
        </p:nvSpPr>
        <p:spPr/>
        <p:txBody>
          <a:bodyPr/>
          <a:p>
            <a:pPr>
              <a:defRPr/>
            </a:pPr>
            <a:r>
              <a:rPr lang="ko-KR" altLang="en-US" sz="2100">
                <a:latin typeface="맑은 고딕"/>
              </a:rPr>
              <a:t>부활 시스템 </a:t>
            </a:r>
            <a:r>
              <a:rPr lang="en-US" altLang="ko-KR" sz="2100">
                <a:latin typeface="맑은 고딕"/>
              </a:rPr>
              <a:t>-</a:t>
            </a:r>
            <a:r>
              <a:rPr lang="ko-KR" altLang="en-US" sz="2100">
                <a:latin typeface="맑은 고딕"/>
              </a:rPr>
              <a:t> 로그라이크 게임으로써 캐릭터가 사망을 하는 경우 마을에서 부활한다</a:t>
            </a:r>
            <a:r>
              <a:rPr lang="en-US" altLang="ko-KR" sz="2100">
                <a:latin typeface="맑은 고딕"/>
              </a:rPr>
              <a:t>.</a:t>
            </a:r>
            <a:endParaRPr lang="en-US" altLang="ko-KR" sz="2100">
              <a:latin typeface="맑은 고딕"/>
            </a:endParaRPr>
          </a:p>
          <a:p>
            <a:pPr marL="0" indent="0">
              <a:buNone/>
              <a:defRPr/>
            </a:pPr>
            <a:r>
              <a:rPr lang="ko-KR" altLang="en-US" sz="2100">
                <a:latin typeface="맑은 고딕"/>
              </a:rPr>
              <a:t>    </a:t>
            </a:r>
            <a:r>
              <a:rPr lang="en-US" altLang="ko-KR" sz="2100">
                <a:solidFill>
                  <a:srgbClr val="ff0000"/>
                </a:solidFill>
                <a:latin typeface="맑은 고딕"/>
              </a:rPr>
              <a:t>(</a:t>
            </a:r>
            <a:r>
              <a:rPr lang="ko-KR" altLang="en-US" sz="2100">
                <a:solidFill>
                  <a:srgbClr val="ff0000"/>
                </a:solidFill>
                <a:latin typeface="맑은 고딕"/>
              </a:rPr>
              <a:t>장비 하나를 선택</a:t>
            </a:r>
            <a:r>
              <a:rPr lang="en-US" altLang="ko-KR" sz="2100">
                <a:solidFill>
                  <a:srgbClr val="ff0000"/>
                </a:solidFill>
                <a:latin typeface="맑은 고딕"/>
              </a:rPr>
              <a:t>,</a:t>
            </a:r>
            <a:r>
              <a:rPr lang="ko-KR" altLang="en-US" sz="2100">
                <a:solidFill>
                  <a:srgbClr val="ff0000"/>
                </a:solidFill>
                <a:latin typeface="맑은 고딕"/>
              </a:rPr>
              <a:t> 선택한 장비를 가지고 부활한다</a:t>
            </a:r>
            <a:r>
              <a:rPr lang="en-US" altLang="ko-KR" sz="2100">
                <a:solidFill>
                  <a:srgbClr val="ff0000"/>
                </a:solidFill>
                <a:latin typeface="맑은 고딕"/>
              </a:rPr>
              <a:t>)</a:t>
            </a:r>
            <a:endParaRPr lang="en-US" altLang="ko-KR" sz="2100">
              <a:latin typeface="맑은 고딕"/>
            </a:endParaRPr>
          </a:p>
          <a:p>
            <a:pPr marL="0" indent="0">
              <a:buNone/>
              <a:defRPr/>
            </a:pPr>
            <a:endParaRPr lang="en-US" altLang="ko-KR" sz="2100">
              <a:latin typeface="맑은 고딕"/>
            </a:endParaRPr>
          </a:p>
          <a:p>
            <a:pPr>
              <a:defRPr/>
            </a:pPr>
            <a:r>
              <a:rPr lang="ko-KR" altLang="en-US" sz="2100">
                <a:latin typeface="맑은 고딕"/>
              </a:rPr>
              <a:t>환생 시스템 </a:t>
            </a:r>
            <a:r>
              <a:rPr lang="en-US" altLang="ko-KR" sz="2100">
                <a:latin typeface="맑은 고딕"/>
              </a:rPr>
              <a:t>-</a:t>
            </a:r>
            <a:r>
              <a:rPr lang="ko-KR" altLang="en-US" sz="2100">
                <a:latin typeface="맑은 고딕"/>
              </a:rPr>
              <a:t> 더 이상 레벨을 올릴 수 없는 레벨에 도착하는 경우 선택적으로 환생을 진행할 수 있다</a:t>
            </a:r>
            <a:endParaRPr lang="ko-KR" altLang="en-US" sz="2100">
              <a:latin typeface="맑은 고딕"/>
            </a:endParaRPr>
          </a:p>
          <a:p>
            <a:pPr marL="0" indent="0">
              <a:buNone/>
              <a:defRPr/>
            </a:pPr>
            <a:r>
              <a:rPr lang="ko-KR" altLang="en-US" sz="2100">
                <a:latin typeface="맑은 고딕"/>
              </a:rPr>
              <a:t>    </a:t>
            </a:r>
            <a:r>
              <a:rPr lang="en-US" altLang="ko-KR" sz="2100">
                <a:solidFill>
                  <a:srgbClr val="ff0000"/>
                </a:solidFill>
                <a:latin typeface="맑은 고딕"/>
              </a:rPr>
              <a:t>(</a:t>
            </a:r>
            <a:r>
              <a:rPr lang="ko-KR" altLang="en-US" sz="2100">
                <a:solidFill>
                  <a:srgbClr val="ff0000"/>
                </a:solidFill>
                <a:latin typeface="맑은 고딕"/>
              </a:rPr>
              <a:t>경험치 획등량 </a:t>
            </a:r>
            <a:r>
              <a:rPr lang="en-US" altLang="ko-KR" sz="2100">
                <a:solidFill>
                  <a:srgbClr val="ff0000"/>
                </a:solidFill>
                <a:latin typeface="맑은 고딕"/>
              </a:rPr>
              <a:t>20%</a:t>
            </a:r>
            <a:r>
              <a:rPr lang="ko-KR" altLang="en-US" sz="2100">
                <a:solidFill>
                  <a:srgbClr val="ff0000"/>
                </a:solidFill>
                <a:latin typeface="맑은 고딕"/>
              </a:rPr>
              <a:t> 증가</a:t>
            </a:r>
            <a:r>
              <a:rPr lang="en-US" altLang="ko-KR" sz="2100">
                <a:solidFill>
                  <a:srgbClr val="ff0000"/>
                </a:solidFill>
                <a:latin typeface="맑은 고딕"/>
              </a:rPr>
              <a:t>,</a:t>
            </a:r>
            <a:r>
              <a:rPr lang="ko-KR" altLang="en-US" sz="2100">
                <a:solidFill>
                  <a:srgbClr val="ff0000"/>
                </a:solidFill>
                <a:latin typeface="맑은 고딕"/>
              </a:rPr>
              <a:t> 올스탯 </a:t>
            </a:r>
            <a:r>
              <a:rPr lang="en-US" altLang="ko-KR" sz="2100">
                <a:solidFill>
                  <a:srgbClr val="ff0000"/>
                </a:solidFill>
                <a:latin typeface="맑은 고딕"/>
              </a:rPr>
              <a:t>5%</a:t>
            </a:r>
            <a:r>
              <a:rPr lang="ko-KR" altLang="en-US" sz="2100">
                <a:solidFill>
                  <a:srgbClr val="ff0000"/>
                </a:solidFill>
                <a:latin typeface="맑은 고딕"/>
              </a:rPr>
              <a:t> 증가</a:t>
            </a:r>
            <a:r>
              <a:rPr lang="en-US" altLang="ko-KR" sz="2100">
                <a:solidFill>
                  <a:srgbClr val="ff0000"/>
                </a:solidFill>
                <a:latin typeface="맑은 고딕"/>
              </a:rPr>
              <a:t>)</a:t>
            </a:r>
            <a:r>
              <a:rPr lang="ko-KR" altLang="en-US" sz="2100">
                <a:solidFill>
                  <a:srgbClr val="ff0000"/>
                </a:solidFill>
                <a:latin typeface="맑은 고딕"/>
              </a:rPr>
              <a:t> </a:t>
            </a:r>
            <a:endParaRPr lang="ko-KR" altLang="en-US" sz="2100">
              <a:solidFill>
                <a:srgbClr val="ff0000"/>
              </a:solidFill>
              <a:latin typeface="맑은 고딕"/>
            </a:endParaRPr>
          </a:p>
        </p:txBody>
      </p:sp>
    </p:spTree>
    <p:extLst>
      <p:ext uri="{BB962C8B-B14F-4D97-AF65-F5344CB8AC3E}">
        <p14:creationId xmlns:p14="http://schemas.microsoft.com/office/powerpoint/2010/main" val="2228718294"/>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애니메이션 프레임</a:t>
            </a:r>
            <a:endParaRPr lang="ko-KR" altLang="en-US"/>
          </a:p>
        </p:txBody>
      </p:sp>
      <p:sp>
        <p:nvSpPr>
          <p:cNvPr id="3" name="내용 개체 틀 2"/>
          <p:cNvSpPr>
            <a:spLocks noGrp="1"/>
          </p:cNvSpPr>
          <p:nvPr>
            <p:ph idx="1"/>
          </p:nvPr>
        </p:nvSpPr>
        <p:spPr/>
        <p:txBody>
          <a:bodyPr>
            <a:normAutofit fontScale="47500" lnSpcReduction="20000"/>
          </a:bodyPr>
          <a:p>
            <a:pPr>
              <a:defRPr/>
            </a:pPr>
            <a:r>
              <a:rPr lang="ko-KR" altLang="en-US"/>
              <a:t>공격 1 -  7 프레임</a:t>
            </a:r>
            <a:endParaRPr lang="ko-KR" altLang="en-US"/>
          </a:p>
          <a:p>
            <a:pPr>
              <a:defRPr/>
            </a:pPr>
            <a:r>
              <a:rPr lang="ko-KR" altLang="en-US"/>
              <a:t>공격 2 - 7 프레임</a:t>
            </a:r>
            <a:endParaRPr lang="ko-KR" altLang="en-US"/>
          </a:p>
          <a:p>
            <a:pPr>
              <a:defRPr/>
            </a:pPr>
            <a:r>
              <a:rPr lang="ko-KR" altLang="en-US"/>
              <a:t>공격 3 - 6 프레임</a:t>
            </a:r>
            <a:endParaRPr lang="ko-KR" altLang="en-US"/>
          </a:p>
          <a:p>
            <a:pPr>
              <a:defRPr/>
            </a:pPr>
            <a:r>
              <a:rPr lang="ko-KR" altLang="en-US"/>
              <a:t>공중 공격 - 6 프레임</a:t>
            </a:r>
            <a:endParaRPr lang="ko-KR" altLang="en-US"/>
          </a:p>
          <a:p>
            <a:pPr>
              <a:defRPr/>
            </a:pPr>
            <a:r>
              <a:rPr lang="ko-KR" altLang="en-US"/>
              <a:t>방어 - 6 프레임</a:t>
            </a:r>
            <a:endParaRPr lang="ko-KR" altLang="en-US"/>
          </a:p>
          <a:p>
            <a:pPr>
              <a:defRPr/>
            </a:pPr>
            <a:r>
              <a:rPr lang="ko-KR" altLang="en-US"/>
              <a:t>실행 - 16 프레임</a:t>
            </a:r>
            <a:endParaRPr lang="ko-KR" altLang="en-US"/>
          </a:p>
          <a:p>
            <a:pPr>
              <a:defRPr/>
            </a:pPr>
            <a:r>
              <a:rPr lang="ko-KR" altLang="en-US"/>
              <a:t>유휴  - 10 프레임</a:t>
            </a:r>
            <a:endParaRPr lang="ko-KR" altLang="en-US"/>
          </a:p>
          <a:p>
            <a:pPr>
              <a:defRPr/>
            </a:pPr>
            <a:r>
              <a:rPr lang="ko-KR" altLang="en-US"/>
              <a:t>워크 - 12 프레임</a:t>
            </a:r>
            <a:endParaRPr lang="ko-KR" altLang="en-US"/>
          </a:p>
          <a:p>
            <a:pPr>
              <a:defRPr/>
            </a:pPr>
            <a:r>
              <a:rPr lang="ko-KR" altLang="en-US"/>
              <a:t>대시 - 8 프레임</a:t>
            </a:r>
            <a:endParaRPr lang="ko-KR" altLang="en-US"/>
          </a:p>
          <a:p>
            <a:pPr>
              <a:defRPr/>
            </a:pPr>
            <a:r>
              <a:rPr lang="ko-KR" altLang="en-US"/>
              <a:t>던지기 - 7 프레임</a:t>
            </a:r>
            <a:endParaRPr lang="ko-KR" altLang="en-US"/>
          </a:p>
          <a:p>
            <a:pPr>
              <a:defRPr/>
            </a:pPr>
            <a:r>
              <a:rPr lang="ko-KR" altLang="en-US"/>
              <a:t>특수공격  - 14프레임</a:t>
            </a:r>
            <a:endParaRPr lang="ko-KR" altLang="en-US"/>
          </a:p>
          <a:p>
            <a:pPr>
              <a:defRPr/>
            </a:pPr>
            <a:r>
              <a:rPr lang="ko-KR" altLang="en-US"/>
              <a:t>Hurt  - 4 프레임 </a:t>
            </a:r>
            <a:endParaRPr lang="ko-KR" altLang="en-US"/>
          </a:p>
          <a:p>
            <a:pPr>
              <a:defRPr/>
            </a:pPr>
            <a:r>
              <a:rPr lang="ko-KR" altLang="en-US"/>
              <a:t>사망  - 10 프레임</a:t>
            </a:r>
            <a:endParaRPr lang="ko-KR" altLang="en-US"/>
          </a:p>
          <a:p>
            <a:pPr>
              <a:defRPr/>
            </a:pPr>
            <a:r>
              <a:rPr lang="ko-KR" altLang="en-US"/>
              <a:t>점프 - 9 프레임 </a:t>
            </a:r>
            <a:endParaRPr lang="ko-KR" altLang="en-US"/>
          </a:p>
          <a:p>
            <a:pPr>
              <a:defRPr/>
            </a:pPr>
            <a:r>
              <a:rPr lang="ko-KR" altLang="en-US"/>
              <a:t>벽 점프 - 3 프레임</a:t>
            </a:r>
            <a:endParaRPr lang="ko-KR" altLang="en-US"/>
          </a:p>
          <a:p>
            <a:pPr>
              <a:defRPr/>
            </a:pPr>
            <a:r>
              <a:rPr lang="ko-KR" altLang="en-US"/>
              <a:t>벽 접촉 - 3개 프레임</a:t>
            </a:r>
            <a:endParaRPr lang="ko-KR" altLang="en-US"/>
          </a:p>
          <a:p>
            <a:pPr>
              <a:defRPr/>
            </a:pPr>
            <a:r>
              <a:rPr lang="ko-KR" altLang="en-US"/>
              <a:t>벽 슬라이드 - 3개 프레임</a:t>
            </a:r>
            <a:endParaRPr lang="ko-KR" altLang="en-US"/>
          </a:p>
          <a:p>
            <a:pPr>
              <a:defRPr/>
            </a:pPr>
            <a:r>
              <a:rPr lang="ko-KR" altLang="en-US"/>
              <a:t>등반 - 8 프레임</a:t>
            </a:r>
            <a:endParaRPr lang="ko-KR" altLang="en-US"/>
          </a:p>
          <a:p>
            <a:pPr>
              <a:defRPr/>
            </a:pPr>
            <a:r>
              <a:rPr lang="ko-KR" altLang="en-US"/>
              <a:t>힐링 - 15 프레임</a:t>
            </a:r>
            <a:endParaRPr lang="ko-KR" altLang="en-US"/>
          </a:p>
        </p:txBody>
      </p:sp>
    </p:spTree>
    <p:extLst>
      <p:ext uri="{BB962C8B-B14F-4D97-AF65-F5344CB8AC3E}">
        <p14:creationId xmlns:p14="http://schemas.microsoft.com/office/powerpoint/2010/main" val="377947844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pic>
        <p:nvPicPr>
          <p:cNvPr id="12" name=""/>
          <p:cNvPicPr>
            <a:picLocks noChangeAspect="1"/>
          </p:cNvPicPr>
          <p:nvPr/>
        </p:nvPicPr>
        <p:blipFill rotWithShape="1">
          <a:blip r:embed="rId2"/>
          <a:stretch>
            <a:fillRect/>
          </a:stretch>
        </p:blipFill>
        <p:spPr>
          <a:xfrm>
            <a:off x="4456698" y="422148"/>
            <a:ext cx="3188368" cy="1771315"/>
          </a:xfrm>
          <a:prstGeom prst="rect">
            <a:avLst/>
          </a:prstGeom>
        </p:spPr>
      </p:pic>
      <p:pic>
        <p:nvPicPr>
          <p:cNvPr id="13" name=""/>
          <p:cNvPicPr>
            <a:picLocks noChangeAspect="1"/>
          </p:cNvPicPr>
          <p:nvPr/>
        </p:nvPicPr>
        <p:blipFill rotWithShape="1">
          <a:blip r:embed="rId3"/>
          <a:stretch>
            <a:fillRect/>
          </a:stretch>
        </p:blipFill>
        <p:spPr>
          <a:xfrm>
            <a:off x="686801" y="433993"/>
            <a:ext cx="3099618" cy="1743535"/>
          </a:xfrm>
          <a:prstGeom prst="rect">
            <a:avLst/>
          </a:prstGeom>
        </p:spPr>
      </p:pic>
      <p:pic>
        <p:nvPicPr>
          <p:cNvPr id="15" name=""/>
          <p:cNvPicPr>
            <a:picLocks noChangeAspect="1"/>
          </p:cNvPicPr>
          <p:nvPr/>
        </p:nvPicPr>
        <p:blipFill rotWithShape="1">
          <a:blip r:embed="rId4"/>
          <a:stretch>
            <a:fillRect/>
          </a:stretch>
        </p:blipFill>
        <p:spPr>
          <a:xfrm>
            <a:off x="8453939" y="422148"/>
            <a:ext cx="3144753" cy="1767224"/>
          </a:xfrm>
          <a:prstGeom prst="rect">
            <a:avLst/>
          </a:prstGeom>
        </p:spPr>
      </p:pic>
      <p:cxnSp>
        <p:nvCxnSpPr>
          <p:cNvPr id="16" name=""/>
          <p:cNvCxnSpPr/>
          <p:nvPr/>
        </p:nvCxnSpPr>
        <p:spPr>
          <a:xfrm>
            <a:off x="561472" y="2551696"/>
            <a:ext cx="1108495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
          <p:cNvPicPr>
            <a:picLocks noChangeAspect="1"/>
          </p:cNvPicPr>
          <p:nvPr/>
        </p:nvPicPr>
        <p:blipFill rotWithShape="1">
          <a:blip r:embed="rId5"/>
          <a:stretch>
            <a:fillRect/>
          </a:stretch>
        </p:blipFill>
        <p:spPr>
          <a:xfrm>
            <a:off x="686801" y="3767889"/>
            <a:ext cx="3383881" cy="1894973"/>
          </a:xfrm>
          <a:prstGeom prst="rect">
            <a:avLst/>
          </a:prstGeom>
        </p:spPr>
      </p:pic>
      <p:pic>
        <p:nvPicPr>
          <p:cNvPr id="18" name=""/>
          <p:cNvPicPr>
            <a:picLocks noChangeAspect="1"/>
          </p:cNvPicPr>
          <p:nvPr/>
        </p:nvPicPr>
        <p:blipFill rotWithShape="1">
          <a:blip r:embed="rId6"/>
          <a:stretch>
            <a:fillRect/>
          </a:stretch>
        </p:blipFill>
        <p:spPr>
          <a:xfrm>
            <a:off x="4456698" y="3751847"/>
            <a:ext cx="3401152" cy="1911015"/>
          </a:xfrm>
          <a:prstGeom prst="rect">
            <a:avLst/>
          </a:prstGeom>
        </p:spPr>
      </p:pic>
      <p:cxnSp>
        <p:nvCxnSpPr>
          <p:cNvPr id="19" name=""/>
          <p:cNvCxnSpPr/>
          <p:nvPr/>
        </p:nvCxnSpPr>
        <p:spPr>
          <a:xfrm>
            <a:off x="508402" y="6183228"/>
            <a:ext cx="11084958" cy="0"/>
          </a:xfrm>
          <a:prstGeom prst="straightConnector1">
            <a:avLst/>
          </a:prstGeom>
          <a:noFill/>
          <a:ln w="12700" cap="flat" cmpd="sng" algn="ctr">
            <a:solidFill>
              <a:srgbClr val="5e81d9">
                <a:alpha val="100000"/>
              </a:srgbClr>
            </a:solidFill>
            <a:prstDash val="solid"/>
            <a:tailEnd type="arrow"/>
          </a:ln>
        </p:spPr>
      </p:cxnSp>
      <p:pic>
        <p:nvPicPr>
          <p:cNvPr id="20" name=""/>
          <p:cNvPicPr>
            <a:picLocks noChangeAspect="1"/>
          </p:cNvPicPr>
          <p:nvPr/>
        </p:nvPicPr>
        <p:blipFill rotWithShape="1">
          <a:blip r:embed="rId7"/>
          <a:stretch>
            <a:fillRect/>
          </a:stretch>
        </p:blipFill>
        <p:spPr>
          <a:xfrm>
            <a:off x="8082605" y="3860228"/>
            <a:ext cx="3887421" cy="1802634"/>
          </a:xfrm>
          <a:prstGeom prst="rect">
            <a:avLst/>
          </a:prstGeom>
        </p:spPr>
      </p:pic>
      <p:pic>
        <p:nvPicPr>
          <p:cNvPr id="21" name=""/>
          <p:cNvPicPr>
            <a:picLocks noChangeAspect="1"/>
          </p:cNvPicPr>
          <p:nvPr/>
        </p:nvPicPr>
        <p:blipFill rotWithShape="1">
          <a:blip r:embed="rId8"/>
          <a:stretch>
            <a:fillRect/>
          </a:stretch>
        </p:blipFill>
        <p:spPr>
          <a:xfrm>
            <a:off x="4501816" y="406213"/>
            <a:ext cx="3188368" cy="1771315"/>
          </a:xfrm>
          <a:prstGeom prst="rect">
            <a:avLst/>
          </a:prstGeom>
        </p:spPr>
      </p:pic>
      <p:pic>
        <p:nvPicPr>
          <p:cNvPr id="22" name=""/>
          <p:cNvPicPr>
            <a:picLocks noChangeAspect="1"/>
          </p:cNvPicPr>
          <p:nvPr/>
        </p:nvPicPr>
        <p:blipFill rotWithShape="1">
          <a:blip r:embed="rId9"/>
          <a:stretch>
            <a:fillRect/>
          </a:stretch>
        </p:blipFill>
        <p:spPr>
          <a:xfrm>
            <a:off x="4501816" y="406213"/>
            <a:ext cx="3188368" cy="1771315"/>
          </a:xfrm>
          <a:prstGeom prst="rect">
            <a:avLst/>
          </a:prstGeom>
        </p:spPr>
      </p:pic>
    </p:spTree>
    <p:extLst>
      <p:ext uri="{BB962C8B-B14F-4D97-AF65-F5344CB8AC3E}">
        <p14:creationId xmlns:p14="http://schemas.microsoft.com/office/powerpoint/2010/main" val="241119477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우리게임의 모티브</a:t>
            </a:r>
            <a:endParaRPr lang="ko-KR" altLang="en-US"/>
          </a:p>
        </p:txBody>
      </p:sp>
      <p:sp>
        <p:nvSpPr>
          <p:cNvPr id="3" name="내용 개체 틀 2"/>
          <p:cNvSpPr>
            <a:spLocks noGrp="1"/>
          </p:cNvSpPr>
          <p:nvPr>
            <p:ph idx="1"/>
          </p:nvPr>
        </p:nvSpPr>
        <p:spPr>
          <a:xfrm>
            <a:off x="461210" y="1991226"/>
            <a:ext cx="4764502" cy="4525963"/>
          </a:xfrm>
        </p:spPr>
        <p:txBody>
          <a:bodyPr/>
          <a:p>
            <a:pPr>
              <a:defRPr/>
            </a:pPr>
            <a:r>
              <a:rPr lang="ko-KR" altLang="en-US"/>
              <a:t>게임 이름 </a:t>
            </a:r>
            <a:r>
              <a:rPr lang="en-US" altLang="ko-KR"/>
              <a:t>:</a:t>
            </a:r>
            <a:r>
              <a:rPr lang="ko-KR" altLang="en-US"/>
              <a:t> 던그리드</a:t>
            </a:r>
            <a:endParaRPr lang="ko-KR" altLang="en-US"/>
          </a:p>
          <a:p>
            <a:pPr>
              <a:defRPr/>
            </a:pPr>
            <a:endParaRPr lang="ko-KR" altLang="en-US"/>
          </a:p>
          <a:p>
            <a:pPr>
              <a:defRPr/>
            </a:pPr>
            <a:r>
              <a:rPr lang="ko-KR" altLang="en-US"/>
              <a:t>그래픽 </a:t>
            </a:r>
            <a:r>
              <a:rPr lang="en-US" altLang="ko-KR"/>
              <a:t>:</a:t>
            </a:r>
            <a:r>
              <a:rPr lang="ko-KR" altLang="en-US"/>
              <a:t> 도트 </a:t>
            </a:r>
            <a:endParaRPr lang="ko-KR" altLang="en-US"/>
          </a:p>
          <a:p>
            <a:pPr>
              <a:defRPr/>
            </a:pPr>
            <a:endParaRPr lang="ko-KR" altLang="en-US"/>
          </a:p>
          <a:p>
            <a:pPr>
              <a:defRPr/>
            </a:pPr>
            <a:r>
              <a:rPr lang="ko-KR" altLang="en-US"/>
              <a:t>장르 </a:t>
            </a:r>
            <a:r>
              <a:rPr lang="en-US" altLang="ko-KR"/>
              <a:t>:</a:t>
            </a:r>
            <a:r>
              <a:rPr lang="ko-KR" altLang="en-US"/>
              <a:t> 로그라이크</a:t>
            </a:r>
            <a:endParaRPr lang="ko-KR" altLang="en-US"/>
          </a:p>
        </p:txBody>
      </p:sp>
      <p:pic>
        <p:nvPicPr>
          <p:cNvPr id="5" name=""/>
          <p:cNvPicPr>
            <a:picLocks noChangeAspect="1"/>
          </p:cNvPicPr>
          <p:nvPr/>
        </p:nvPicPr>
        <p:blipFill rotWithShape="1">
          <a:blip r:embed="rId2"/>
          <a:stretch>
            <a:fillRect/>
          </a:stretch>
        </p:blipFill>
        <p:spPr>
          <a:xfrm>
            <a:off x="5640940" y="1991226"/>
            <a:ext cx="5783256" cy="3310281"/>
          </a:xfrm>
          <a:prstGeom prst="rect">
            <a:avLst/>
          </a:prstGeom>
        </p:spPr>
      </p:pic>
    </p:spTree>
    <p:extLst>
      <p:ext uri="{BB962C8B-B14F-4D97-AF65-F5344CB8AC3E}">
        <p14:creationId xmlns:p14="http://schemas.microsoft.com/office/powerpoint/2010/main" val="1031627426"/>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세계관 </a:t>
            </a:r>
            <a:r>
              <a:rPr lang="en-US" altLang="ko-KR"/>
              <a:t>&amp;</a:t>
            </a:r>
            <a:r>
              <a:rPr lang="ko-KR" altLang="en-US"/>
              <a:t> 분위기 차별점</a:t>
            </a:r>
            <a:endParaRPr lang="ko-KR" altLang="en-US"/>
          </a:p>
        </p:txBody>
      </p:sp>
      <p:graphicFrame>
        <p:nvGraphicFramePr>
          <p:cNvPr id="5" name=""/>
          <p:cNvGraphicFramePr>
            <a:graphicFrameLocks noGrp="1"/>
          </p:cNvGraphicFramePr>
          <p:nvPr/>
        </p:nvGraphicFramePr>
        <p:xfrm>
          <a:off x="2032000" y="1574800"/>
          <a:ext cx="8127999" cy="3676370"/>
        </p:xfrm>
        <a:graphic>
          <a:graphicData uri="http://schemas.openxmlformats.org/drawingml/2006/table">
            <a:tbl>
              <a:tblPr firstRow="1" bandRow="1">
                <a:tableStyleId>{D68EC60B-5C72-4F00-A40B-8A06571290DB}</a:tableStyleId>
              </a:tblPr>
              <a:tblGrid>
                <a:gridCol w="1540933"/>
                <a:gridCol w="3293533"/>
                <a:gridCol w="3293533"/>
              </a:tblGrid>
              <a:tr h="735274">
                <a:tc>
                  <a:txBody>
                    <a:bodyPr vert="horz" wrap="square" lIns="91440" tIns="45720" rIns="91440" bIns="45720" anchor="ctr" anchorCtr="0">
                      <a:spAutoFit/>
                    </a:bodyPr>
                    <a:p>
                      <a:pPr algn="ctr">
                        <a:spcBef>
                          <a:spcPts val="0"/>
                        </a:spcBef>
                        <a:spcAft>
                          <a:spcPts val="0"/>
                        </a:spcAft>
                        <a:defRPr/>
                      </a:pPr>
                      <a:r>
                        <a:rPr lang="ko-KR" altLang="en-US" sz="1300" spc="0"/>
                        <a:t>비교 요소</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300" spc="0"/>
                        <a:t>던그리드</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300" spc="0"/>
                        <a:t>PunkVenture</a:t>
                      </a:r>
                      <a:endParaRPr lang="en-US" altLang="ko-KR" sz="13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테마</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중세 판타지 던전 크롤러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스팀펑크 </a:t>
                      </a:r>
                      <a:r>
                        <a:rPr lang="en-US" altLang="ko-KR" sz="1100" spc="0"/>
                        <a:t>+</a:t>
                      </a:r>
                      <a:r>
                        <a:rPr lang="ko-KR" altLang="en-US" sz="1100" spc="0"/>
                        <a:t> 자연 </a:t>
                      </a:r>
                      <a:r>
                        <a:rPr lang="en-US" altLang="ko-KR" sz="1100" spc="0"/>
                        <a:t>&amp;</a:t>
                      </a:r>
                      <a:r>
                        <a:rPr lang="ko-KR" altLang="en-US" sz="1100" spc="0"/>
                        <a:t> 기계의 충돌</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배경 설정</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마을과 랜덤 생성 던전 중심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숲</a:t>
                      </a:r>
                      <a:r>
                        <a:rPr lang="en-US" altLang="ko-KR" sz="1100" spc="0"/>
                        <a:t>,</a:t>
                      </a:r>
                      <a:r>
                        <a:rPr lang="ko-KR" altLang="en-US" sz="1100" spc="0"/>
                        <a:t> 연구소</a:t>
                      </a:r>
                      <a:r>
                        <a:rPr lang="en-US" altLang="ko-KR" sz="1100" spc="0"/>
                        <a:t>,</a:t>
                      </a:r>
                      <a:r>
                        <a:rPr lang="ko-KR" altLang="en-US" sz="1100" spc="0"/>
                        <a:t> 지하도시 등 다양한 지역</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스토리 진행 방식</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가벼운 배경 설정</a:t>
                      </a:r>
                      <a:r>
                        <a:rPr lang="en-US" altLang="ko-KR" sz="1100" spc="0"/>
                        <a:t>,</a:t>
                      </a:r>
                      <a:r>
                        <a:rPr lang="ko-KR" altLang="en-US" sz="1100" spc="0"/>
                        <a:t> 탐험 중심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100" spc="0"/>
                        <a:t>NPC</a:t>
                      </a:r>
                      <a:r>
                        <a:rPr lang="ko-KR" altLang="en-US" sz="1100" spc="0"/>
                        <a:t> 및 세력과의 관계 변화에 다른 스토리 진행</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분위기</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밝고 유쾌한 분위기</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다크하고 몰입감 있는 서사 구조</a:t>
                      </a:r>
                      <a:endParaRPr lang="ko-KR" altLang="en-US" sz="1100" spc="0"/>
                    </a:p>
                  </a:txBody>
                  <a:tcPr marL="91440" marR="91440" anchor="ctr"/>
                </a:tc>
              </a:tr>
            </a:tbl>
          </a:graphicData>
        </a:graphic>
      </p:graphicFrame>
    </p:spTree>
    <p:extLst>
      <p:ext uri="{BB962C8B-B14F-4D97-AF65-F5344CB8AC3E}">
        <p14:creationId xmlns:p14="http://schemas.microsoft.com/office/powerpoint/2010/main" val="261538117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전투 </a:t>
            </a:r>
            <a:r>
              <a:rPr lang="en-US" altLang="ko-KR"/>
              <a:t>&amp;</a:t>
            </a:r>
            <a:r>
              <a:rPr lang="ko-KR" altLang="en-US"/>
              <a:t> 게임 플레이 차별점</a:t>
            </a:r>
            <a:endParaRPr lang="ko-KR" altLang="en-US"/>
          </a:p>
        </p:txBody>
      </p:sp>
      <p:graphicFrame>
        <p:nvGraphicFramePr>
          <p:cNvPr id="5" name=""/>
          <p:cNvGraphicFramePr>
            <a:graphicFrameLocks noGrp="1"/>
          </p:cNvGraphicFramePr>
          <p:nvPr/>
        </p:nvGraphicFramePr>
        <p:xfrm>
          <a:off x="2032000" y="1574800"/>
          <a:ext cx="8127999" cy="3676370"/>
        </p:xfrm>
        <a:graphic>
          <a:graphicData uri="http://schemas.openxmlformats.org/drawingml/2006/table">
            <a:tbl>
              <a:tblPr firstRow="1" bandRow="1">
                <a:tableStyleId>{D68EC60B-5C72-4F00-A40B-8A06571290DB}</a:tableStyleId>
              </a:tblPr>
              <a:tblGrid>
                <a:gridCol w="1540933"/>
                <a:gridCol w="3293533"/>
                <a:gridCol w="3293533"/>
              </a:tblGrid>
              <a:tr h="735274">
                <a:tc>
                  <a:txBody>
                    <a:bodyPr vert="horz" wrap="square" lIns="91440" tIns="45720" rIns="91440" bIns="45720" anchor="ctr" anchorCtr="0">
                      <a:spAutoFit/>
                    </a:bodyPr>
                    <a:p>
                      <a:pPr algn="ctr">
                        <a:spcBef>
                          <a:spcPts val="0"/>
                        </a:spcBef>
                        <a:spcAft>
                          <a:spcPts val="0"/>
                        </a:spcAft>
                        <a:defRPr/>
                      </a:pPr>
                      <a:r>
                        <a:rPr lang="ko-KR" altLang="en-US" sz="1300" spc="0"/>
                        <a:t>비교 요소</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300" spc="0"/>
                        <a:t>던그리드</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en-US" altLang="ko-KR" sz="1300" spc="0"/>
                        <a:t>PunkVenture</a:t>
                      </a:r>
                      <a:endParaRPr lang="en-US" altLang="ko-KR" sz="13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전투 스타일</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빠른 액션 기반 근접 </a:t>
                      </a:r>
                      <a:r>
                        <a:rPr lang="en-US" altLang="ko-KR" sz="1100" spc="0"/>
                        <a:t>&amp;</a:t>
                      </a:r>
                      <a:r>
                        <a:rPr lang="ko-KR" altLang="en-US" sz="1100" spc="0"/>
                        <a:t> 원거리 전투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환경 상호작용 </a:t>
                      </a:r>
                      <a:r>
                        <a:rPr lang="en-US" altLang="ko-KR" sz="1100" spc="0"/>
                        <a:t>+</a:t>
                      </a:r>
                      <a:r>
                        <a:rPr lang="ko-KR" altLang="en-US" sz="1100" spc="0"/>
                        <a:t> 전술적 전투 방식</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무기 시스템</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다양한 무기 조합 </a:t>
                      </a:r>
                      <a:r>
                        <a:rPr lang="en-US" altLang="ko-KR" sz="1100" spc="0"/>
                        <a:t>(</a:t>
                      </a:r>
                      <a:r>
                        <a:rPr lang="ko-KR" altLang="en-US" sz="1100" spc="0"/>
                        <a:t>검</a:t>
                      </a:r>
                      <a:r>
                        <a:rPr lang="en-US" altLang="ko-KR" sz="1100" spc="0"/>
                        <a:t>,</a:t>
                      </a:r>
                      <a:r>
                        <a:rPr lang="ko-KR" altLang="en-US" sz="1100" spc="0"/>
                        <a:t> 총기</a:t>
                      </a:r>
                      <a:r>
                        <a:rPr lang="en-US" altLang="ko-KR" sz="1100" spc="0"/>
                        <a:t>,</a:t>
                      </a:r>
                      <a:r>
                        <a:rPr lang="ko-KR" altLang="en-US" sz="1100" spc="0"/>
                        <a:t> 마법 등</a:t>
                      </a:r>
                      <a:r>
                        <a:rPr lang="en-US" altLang="ko-KR" sz="1100" spc="0"/>
                        <a:t>)</a:t>
                      </a:r>
                      <a:endParaRPr lang="en-US" altLang="ko-KR"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무기별 특성을 추가하여 다양성 강조</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플레이 방식</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아이템 파밍과 스탯 성장 중심</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환경 이용 </a:t>
                      </a:r>
                      <a:r>
                        <a:rPr lang="en-US" altLang="ko-KR" sz="1100" spc="0"/>
                        <a:t>&amp;</a:t>
                      </a:r>
                      <a:r>
                        <a:rPr lang="ko-KR" altLang="en-US" sz="1100" spc="0"/>
                        <a:t> 특정 무기를 활용한 퍼즐 전투</a:t>
                      </a:r>
                      <a:endParaRPr lang="ko-KR" altLang="en-US" sz="1100" spc="0"/>
                    </a:p>
                  </a:txBody>
                  <a:tcPr marL="91440" marR="91440" anchor="ctr"/>
                </a:tc>
              </a:tr>
              <a:tr h="735274">
                <a:tc>
                  <a:txBody>
                    <a:bodyPr vert="horz" wrap="square" lIns="91440" tIns="45720" rIns="91440" bIns="45720" anchor="ctr" anchorCtr="0">
                      <a:spAutoFit/>
                    </a:bodyPr>
                    <a:p>
                      <a:pPr algn="ctr">
                        <a:spcBef>
                          <a:spcPts val="0"/>
                        </a:spcBef>
                        <a:spcAft>
                          <a:spcPts val="0"/>
                        </a:spcAft>
                        <a:defRPr/>
                      </a:pPr>
                      <a:r>
                        <a:rPr lang="ko-KR" altLang="en-US" sz="1300" spc="0"/>
                        <a:t>난이도</a:t>
                      </a:r>
                      <a:endParaRPr lang="ko-KR" altLang="en-US" sz="13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전투 난이도 조절 가능</a:t>
                      </a:r>
                      <a:r>
                        <a:rPr lang="en-US" altLang="ko-KR" sz="1100" spc="0"/>
                        <a:t>,</a:t>
                      </a:r>
                      <a:r>
                        <a:rPr lang="ko-KR" altLang="en-US" sz="1100" spc="0"/>
                        <a:t> 실력 기반</a:t>
                      </a:r>
                      <a:endParaRPr lang="ko-KR" altLang="en-US" sz="1100" spc="0"/>
                    </a:p>
                  </a:txBody>
                  <a:tcPr marL="91440" marR="91440" anchor="ctr"/>
                </a:tc>
                <a:tc>
                  <a:txBody>
                    <a:bodyPr vert="horz" wrap="square" lIns="91440" tIns="45720" rIns="91440" bIns="45720" anchor="ctr" anchorCtr="0">
                      <a:spAutoFit/>
                    </a:bodyPr>
                    <a:p>
                      <a:pPr algn="ctr">
                        <a:spcBef>
                          <a:spcPts val="0"/>
                        </a:spcBef>
                        <a:spcAft>
                          <a:spcPts val="0"/>
                        </a:spcAft>
                        <a:defRPr/>
                      </a:pPr>
                      <a:r>
                        <a:rPr lang="ko-KR" altLang="en-US" sz="1100" spc="0"/>
                        <a:t>로그라이크 </a:t>
                      </a:r>
                      <a:r>
                        <a:rPr lang="en-US" altLang="ko-KR" sz="1100" spc="0"/>
                        <a:t>&amp;</a:t>
                      </a:r>
                      <a:r>
                        <a:rPr lang="ko-KR" altLang="en-US" sz="1100" spc="0"/>
                        <a:t> 메트로배니아 요소 결합</a:t>
                      </a:r>
                      <a:endParaRPr lang="ko-KR" altLang="en-US" sz="1100" spc="0"/>
                    </a:p>
                  </a:txBody>
                  <a:tcPr marL="91440" marR="91440" anchor="ctr"/>
                </a:tc>
              </a:tr>
            </a:tbl>
          </a:graphicData>
        </a:graphic>
      </p:graphicFrame>
    </p:spTree>
    <p:extLst>
      <p:ext uri="{BB962C8B-B14F-4D97-AF65-F5344CB8AC3E}">
        <p14:creationId xmlns:p14="http://schemas.microsoft.com/office/powerpoint/2010/main" val="2214976662"/>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기획 의도 및 배경</a:t>
            </a:r>
            <a:endParaRPr lang="ko-KR" altLang="en-US"/>
          </a:p>
        </p:txBody>
      </p:sp>
      <p:sp>
        <p:nvSpPr>
          <p:cNvPr id="3" name="내용 개체 틀 2"/>
          <p:cNvSpPr>
            <a:spLocks noGrp="1"/>
          </p:cNvSpPr>
          <p:nvPr>
            <p:ph idx="1"/>
          </p:nvPr>
        </p:nvSpPr>
        <p:spPr>
          <a:xfrm>
            <a:off x="609599" y="1220580"/>
            <a:ext cx="10972798" cy="5305909"/>
          </a:xfrm>
        </p:spPr>
        <p:txBody>
          <a:bodyPr>
            <a:normAutofit lnSpcReduction="10000"/>
          </a:bodyPr>
          <a:p>
            <a:pPr marL="0" indent="0">
              <a:buNone/>
              <a:defRPr/>
            </a:pPr>
            <a:r>
              <a:rPr lang="en-US" altLang="ko-KR" sz="1700">
                <a:solidFill>
                  <a:srgbClr val="eb5800"/>
                </a:solidFill>
                <a:latin typeface="맑은 고딕"/>
              </a:rPr>
              <a:t>1.</a:t>
            </a:r>
            <a:r>
              <a:rPr lang="ko-KR" altLang="en-US" sz="1700">
                <a:solidFill>
                  <a:srgbClr val="eb5800"/>
                </a:solidFill>
                <a:latin typeface="맑은 고딕"/>
              </a:rPr>
              <a:t> 역동적인 로그라이크 경험</a:t>
            </a:r>
            <a:endParaRPr lang="ko-KR" altLang="en-US" sz="1700">
              <a:solidFill>
                <a:srgbClr val="eb5800"/>
              </a:solidFill>
              <a:latin typeface="맑은 고딕"/>
            </a:endParaRPr>
          </a:p>
          <a:p>
            <a:pPr marL="0" indent="0">
              <a:buNone/>
              <a:defRPr/>
            </a:pPr>
            <a:r>
              <a:rPr lang="ko-KR" altLang="en-US" sz="1700">
                <a:latin typeface="맑은 고딕"/>
              </a:rPr>
              <a:t>플레이어가 다양한 무기와 기계 장비를 활용하여 끊임없이 변화하는 환경 속에서 전투와 탐험을 이어가는 플레이 경험을 제공</a:t>
            </a:r>
            <a:r>
              <a:rPr lang="en-US" altLang="ko-KR" sz="1700">
                <a:latin typeface="맑은 고딕"/>
              </a:rPr>
              <a:t>.</a:t>
            </a:r>
            <a:r>
              <a:rPr lang="ko-KR" altLang="en-US" sz="1700">
                <a:latin typeface="맑은 고딕"/>
              </a:rPr>
              <a:t> 매번 변화하는 맵과 도전 과제, 그리고 플레이어의 선택에 따라 스토리가 분기되는 구조를 적용하여 높은 리플레이성을 제공</a:t>
            </a:r>
            <a:r>
              <a:rPr lang="en-US" altLang="ko-KR" sz="1700">
                <a:latin typeface="맑은 고딕"/>
              </a:rPr>
              <a:t>.</a:t>
            </a:r>
            <a:endParaRPr lang="en-US" altLang="ko-KR" sz="1700">
              <a:latin typeface="맑은 고딕"/>
            </a:endParaRPr>
          </a:p>
          <a:p>
            <a:pPr marL="0" indent="0">
              <a:buNone/>
              <a:defRPr/>
            </a:pPr>
            <a:endParaRPr lang="en-US" altLang="ko-KR" sz="1700">
              <a:latin typeface="맑은 고딕"/>
            </a:endParaRPr>
          </a:p>
          <a:p>
            <a:pPr marL="0" indent="0">
              <a:buNone/>
              <a:defRPr/>
            </a:pPr>
            <a:r>
              <a:rPr lang="en-US" altLang="ko-KR" sz="1700">
                <a:solidFill>
                  <a:srgbClr val="eb5800"/>
                </a:solidFill>
                <a:latin typeface="맑은 고딕"/>
              </a:rPr>
              <a:t>2.</a:t>
            </a:r>
            <a:r>
              <a:rPr lang="ko-KR" altLang="en-US" sz="1700">
                <a:solidFill>
                  <a:srgbClr val="eb5800"/>
                </a:solidFill>
                <a:latin typeface="맑은 고딕"/>
              </a:rPr>
              <a:t> 전략적 성장과 무기 조합 시스템</a:t>
            </a:r>
            <a:endParaRPr lang="ko-KR" altLang="en-US" sz="1700">
              <a:solidFill>
                <a:srgbClr val="eb5800"/>
              </a:solidFill>
              <a:latin typeface="맑은 고딕"/>
            </a:endParaRPr>
          </a:p>
          <a:p>
            <a:pPr marL="0" indent="0">
              <a:buNone/>
              <a:defRPr/>
            </a:pPr>
            <a:r>
              <a:rPr lang="ko-KR" altLang="en-US" sz="1700">
                <a:latin typeface="맑은 고딕"/>
              </a:rPr>
              <a:t>증기 기술과 에테르 에너지를 조합하여 새로운 능력을 개방하고, 다양한 전투 스타일을 실험할 수 있도록 설계합니다. 플레이어의 선택에 따라 장비가 변화하며, 무기뿐만 아니라 환경 상호작용을 통한 전투 방식도 확장</a:t>
            </a:r>
            <a:r>
              <a:rPr lang="en-US" altLang="ko-KR" sz="1700">
                <a:latin typeface="맑은 고딕"/>
              </a:rPr>
              <a:t>.</a:t>
            </a:r>
            <a:endParaRPr lang="en-US" altLang="ko-KR" sz="1700">
              <a:latin typeface="맑은 고딕"/>
            </a:endParaRPr>
          </a:p>
          <a:p>
            <a:pPr marL="0" indent="0">
              <a:buNone/>
              <a:defRPr/>
            </a:pPr>
            <a:endParaRPr lang="en-US" altLang="ko-KR" sz="1700">
              <a:latin typeface="맑은 고딕"/>
            </a:endParaRPr>
          </a:p>
          <a:p>
            <a:pPr marL="0" indent="0">
              <a:buNone/>
              <a:defRPr/>
            </a:pPr>
            <a:r>
              <a:rPr lang="en-US" altLang="ko-KR" sz="1700">
                <a:solidFill>
                  <a:srgbClr val="eb5800"/>
                </a:solidFill>
                <a:latin typeface="맑은 고딕"/>
              </a:rPr>
              <a:t>3.</a:t>
            </a:r>
            <a:r>
              <a:rPr lang="ko-KR" altLang="en-US" sz="1700">
                <a:solidFill>
                  <a:srgbClr val="eb5800"/>
                </a:solidFill>
                <a:latin typeface="맑은 고딕"/>
              </a:rPr>
              <a:t> 몰입도 높은 스토리텔링</a:t>
            </a:r>
            <a:endParaRPr lang="ko-KR" altLang="en-US" sz="1700">
              <a:solidFill>
                <a:srgbClr val="eb5800"/>
              </a:solidFill>
              <a:latin typeface="맑은 고딕"/>
            </a:endParaRPr>
          </a:p>
          <a:p>
            <a:pPr marL="0" indent="0">
              <a:buNone/>
              <a:defRPr/>
            </a:pPr>
            <a:r>
              <a:rPr lang="ko-KR" altLang="en-US" sz="1700">
                <a:latin typeface="맑은 고딕"/>
              </a:rPr>
              <a:t>단순한 생존이 아닌, 주인공 레이나가 코그리움 박사의 연구를 따라가며 세계의 진실을 밝혀가는 여정을 중심으로 진행됩니다. 플레이어는 다양한 세력과 마주하게 되며, 최종적으로 에테르 코어를 파괴할지, 통제할지, 혹은 새로운 질서를 만들지 선택해야 하는 멀티 엔딩 구조를 가진다</a:t>
            </a:r>
            <a:r>
              <a:rPr lang="en-US" altLang="ko-KR" sz="1700">
                <a:latin typeface="맑은 고딕"/>
              </a:rPr>
              <a:t>.</a:t>
            </a:r>
            <a:endParaRPr lang="en-US" altLang="ko-KR" sz="1700">
              <a:latin typeface="맑은 고딕"/>
            </a:endParaRPr>
          </a:p>
          <a:p>
            <a:pPr marL="0" indent="0">
              <a:buNone/>
              <a:defRPr/>
            </a:pPr>
            <a:endParaRPr lang="ko-KR" altLang="en-US" sz="1700">
              <a:latin typeface="맑은 고딕"/>
            </a:endParaRPr>
          </a:p>
          <a:p>
            <a:pPr marL="0" indent="0">
              <a:buNone/>
              <a:defRPr/>
            </a:pPr>
            <a:r>
              <a:rPr lang="ko-KR" altLang="en-US" sz="1700">
                <a:solidFill>
                  <a:srgbClr val="ff0000"/>
                </a:solidFill>
                <a:latin typeface="맑은 고딕"/>
              </a:rPr>
              <a:t>기획 배경</a:t>
            </a:r>
            <a:endParaRPr lang="ko-KR" altLang="en-US" sz="1700">
              <a:solidFill>
                <a:srgbClr val="1e7452"/>
              </a:solidFill>
              <a:latin typeface="맑은 고딕"/>
            </a:endParaRPr>
          </a:p>
          <a:p>
            <a:pPr marL="0" indent="0">
              <a:buNone/>
              <a:defRPr/>
            </a:pPr>
            <a:r>
              <a:rPr lang="ko-KR" altLang="en-US" sz="1700"/>
              <a:t>스팀펑크와 생태 파괴, 그리고 기술과 자연의 공존을 주요 테마로 다룬다. 쇠락한 문명과 증기 기관이 혼재된 세계에서, 주인공 레이나는 과거 잊혀진 연구자의 유산을 찾아 숲, 연구소, 지하도시를 탐험하며 진실을 밝혀야 합니다. 증기 기술과 에테르 에너지가 공존하는 세계관 속에서, 플레이어는 기계화된 생태계를 탐험하고, 전략적으로 환경을 활용하며 적들과 맞서야 합니다</a:t>
            </a:r>
            <a:r>
              <a:rPr lang="en-US" altLang="ko-KR" sz="1700">
                <a:latin typeface="맑은 고딕"/>
              </a:rPr>
              <a:t>.</a:t>
            </a:r>
            <a:endParaRPr lang="en-US" altLang="ko-KR" sz="1700">
              <a:latin typeface="맑은 고딕"/>
            </a:endParaRPr>
          </a:p>
        </p:txBody>
      </p:sp>
    </p:spTree>
    <p:extLst>
      <p:ext uri="{BB962C8B-B14F-4D97-AF65-F5344CB8AC3E}">
        <p14:creationId xmlns:p14="http://schemas.microsoft.com/office/powerpoint/2010/main" val="169229227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와이어프레임</a:t>
            </a:r>
            <a:r>
              <a:rPr lang="en-US" altLang="ko-KR"/>
              <a:t>(</a:t>
            </a:r>
            <a:r>
              <a:rPr lang="ko-KR" altLang="en-US"/>
              <a:t>미완</a:t>
            </a:r>
            <a:r>
              <a:rPr lang="en-US" altLang="ko-KR"/>
              <a:t>)</a:t>
            </a:r>
            <a:endParaRPr lang="en-US" altLang="ko-KR"/>
          </a:p>
        </p:txBody>
      </p:sp>
      <p:pic>
        <p:nvPicPr>
          <p:cNvPr id="4" name=""/>
          <p:cNvPicPr>
            <a:picLocks noGrp="1" noChangeAspect="1"/>
          </p:cNvPicPr>
          <p:nvPr>
            <p:ph idx="1"/>
          </p:nvPr>
        </p:nvPicPr>
        <p:blipFill rotWithShape="1">
          <a:blip r:embed="rId2"/>
          <a:stretch>
            <a:fillRect/>
          </a:stretch>
        </p:blipFill>
        <p:spPr>
          <a:xfrm>
            <a:off x="3362586" y="1600200"/>
            <a:ext cx="5466822" cy="4525963"/>
          </a:xfrm>
          <a:prstGeom prst="rect">
            <a:avLst/>
          </a:prstGeom>
        </p:spPr>
      </p:pic>
    </p:spTree>
    <p:extLst>
      <p:ext uri="{BB962C8B-B14F-4D97-AF65-F5344CB8AC3E}">
        <p14:creationId xmlns:p14="http://schemas.microsoft.com/office/powerpoint/2010/main" val="2365666301"/>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그래픽 퀄리티</a:t>
            </a:r>
            <a:endParaRPr lang="ko-KR" altLang="en-US"/>
          </a:p>
        </p:txBody>
      </p:sp>
      <p:sp>
        <p:nvSpPr>
          <p:cNvPr id="8" name=""/>
          <p:cNvSpPr/>
          <p:nvPr/>
        </p:nvSpPr>
        <p:spPr>
          <a:xfrm>
            <a:off x="4964886" y="2096880"/>
            <a:ext cx="4250055" cy="367665"/>
          </a:xfrm>
          <a:prstGeom prst="rect">
            <a:avLst/>
          </a:prstGeom>
          <a:noFill/>
          <a:ln>
            <a:noFill/>
          </a:ln>
        </p:spPr>
        <p:txBody>
          <a:bodyPr wrap="square">
            <a:spAutoFit/>
          </a:bodyPr>
          <a:p>
            <a:pPr algn="l">
              <a:defRPr/>
            </a:pPr>
            <a:r>
              <a:rPr xmlns:mc="http://schemas.openxmlformats.org/markup-compatibility/2006" xmlns:hp="http://schemas.haansoft.com/office/presentation/8.0" sz="1800" b="0" i="0" strike="noStrike" mc:Ignorable="hp" hp:hslEmbossed="0">
                <a:solidFill>
                  <a:srgbClr val="000000">
                    <a:alpha val="100000"/>
                  </a:srgbClr>
                </a:solidFill>
                <a:latin typeface="Arial"/>
                <a:ea typeface="굴림"/>
                <a:hlinkClick r:id="rId2"/>
              </a:rPr>
              <a:t>https://xzany.itch.io/samurai-2d-pixel-art</a:t>
            </a:r>
            <a:endParaRPr xmlns:mc="http://schemas.openxmlformats.org/markup-compatibility/2006" xmlns:hp="http://schemas.haansoft.com/office/presentation/8.0" sz="1800" b="0" i="0" strike="noStrike" mc:Ignorable="hp" hp:hslEmbossed="0">
              <a:solidFill>
                <a:srgbClr val="000000">
                  <a:alpha val="100000"/>
                </a:srgbClr>
              </a:solidFill>
              <a:latin typeface="Arial"/>
              <a:ea typeface="굴림"/>
            </a:endParaRPr>
          </a:p>
        </p:txBody>
      </p:sp>
      <p:sp>
        <p:nvSpPr>
          <p:cNvPr id="9" name=""/>
          <p:cNvSpPr/>
          <p:nvPr/>
        </p:nvSpPr>
        <p:spPr>
          <a:xfrm>
            <a:off x="4964886" y="3429000"/>
            <a:ext cx="3573780" cy="367665"/>
          </a:xfrm>
          <a:prstGeom prst="rect">
            <a:avLst/>
          </a:prstGeom>
          <a:noFill/>
          <a:ln>
            <a:noFill/>
          </a:ln>
        </p:spPr>
        <p:txBody>
          <a:bodyPr wrap="square">
            <a:spAutoFit/>
          </a:bodyPr>
          <a:p>
            <a:pPr algn="l">
              <a:defRPr/>
            </a:pPr>
            <a:r>
              <a:rPr xmlns:mc="http://schemas.openxmlformats.org/markup-compatibility/2006" xmlns:hp="http://schemas.haansoft.com/office/presentation/8.0" sz="1800" b="0" i="0" strike="noStrike" mc:Ignorable="hp" hp:hslEmbossed="0">
                <a:solidFill>
                  <a:srgbClr val="000000">
                    <a:alpha val="100000"/>
                  </a:srgbClr>
                </a:solidFill>
                <a:latin typeface="Arial"/>
                <a:ea typeface="굴림"/>
                <a:hlinkClick r:id="rId3"/>
              </a:rPr>
              <a:t>https://papoycore.itch.io/free-agis</a:t>
            </a:r>
            <a:endParaRPr xmlns:mc="http://schemas.openxmlformats.org/markup-compatibility/2006" xmlns:hp="http://schemas.haansoft.com/office/presentation/8.0" sz="1800" b="0" i="0" strike="noStrike" mc:Ignorable="hp" hp:hslEmbossed="0">
              <a:solidFill>
                <a:srgbClr val="000000">
                  <a:alpha val="100000"/>
                </a:srgbClr>
              </a:solidFill>
              <a:latin typeface="Arial"/>
              <a:ea typeface="굴림"/>
            </a:endParaRPr>
          </a:p>
        </p:txBody>
      </p:sp>
      <p:sp>
        <p:nvSpPr>
          <p:cNvPr id="10" name=""/>
          <p:cNvSpPr/>
          <p:nvPr/>
        </p:nvSpPr>
        <p:spPr>
          <a:xfrm>
            <a:off x="4964886" y="4664489"/>
            <a:ext cx="4735830" cy="367665"/>
          </a:xfrm>
          <a:prstGeom prst="rect">
            <a:avLst/>
          </a:prstGeom>
          <a:noFill/>
          <a:ln>
            <a:noFill/>
          </a:ln>
        </p:spPr>
        <p:txBody>
          <a:bodyPr wrap="square">
            <a:spAutoFit/>
          </a:bodyPr>
          <a:p>
            <a:pPr algn="l">
              <a:defRPr/>
            </a:pPr>
            <a:r>
              <a:rPr xmlns:mc="http://schemas.openxmlformats.org/markup-compatibility/2006" xmlns:hp="http://schemas.haansoft.com/office/presentation/8.0" sz="1800" b="0" i="0" strike="noStrike" mc:Ignorable="hp" hp:hslEmbossed="0">
                <a:solidFill>
                  <a:srgbClr val="000000">
                    <a:alpha val="100000"/>
                  </a:srgbClr>
                </a:solidFill>
                <a:latin typeface="Arial"/>
                <a:ea typeface="굴림"/>
                <a:hlinkClick r:id="rId4"/>
              </a:rPr>
              <a:t>https://edermunizz.itch.io/free-pixel-art-forest</a:t>
            </a:r>
            <a:endParaRPr xmlns:mc="http://schemas.openxmlformats.org/markup-compatibility/2006" xmlns:hp="http://schemas.haansoft.com/office/presentation/8.0" sz="1800" b="0" i="0" strike="noStrike" mc:Ignorable="hp" hp:hslEmbossed="0">
              <a:solidFill>
                <a:srgbClr val="000000">
                  <a:alpha val="100000"/>
                </a:srgbClr>
              </a:solidFill>
              <a:latin typeface="Arial"/>
              <a:ea typeface="굴림"/>
            </a:endParaRPr>
          </a:p>
        </p:txBody>
      </p:sp>
      <p:sp>
        <p:nvSpPr>
          <p:cNvPr id="11" name=""/>
          <p:cNvSpPr txBox="1"/>
          <p:nvPr/>
        </p:nvSpPr>
        <p:spPr>
          <a:xfrm>
            <a:off x="2887316" y="2101188"/>
            <a:ext cx="1800639" cy="363882"/>
          </a:xfrm>
          <a:prstGeom prst="rect">
            <a:avLst/>
          </a:prstGeom>
        </p:spPr>
        <p:txBody>
          <a:bodyPr wrap="square">
            <a:spAutoFit/>
          </a:bodyPr>
          <a:p>
            <a:pPr algn="ctr">
              <a:defRPr/>
            </a:pPr>
            <a:r>
              <a:rPr lang="ko-KR" altLang="en-US"/>
              <a:t>주인공</a:t>
            </a:r>
            <a:endParaRPr lang="ko-KR" altLang="en-US"/>
          </a:p>
        </p:txBody>
      </p:sp>
      <p:sp>
        <p:nvSpPr>
          <p:cNvPr id="12" name=""/>
          <p:cNvSpPr txBox="1"/>
          <p:nvPr/>
        </p:nvSpPr>
        <p:spPr>
          <a:xfrm>
            <a:off x="2887316" y="3429000"/>
            <a:ext cx="1800639" cy="360045"/>
          </a:xfrm>
          <a:prstGeom prst="rect">
            <a:avLst/>
          </a:prstGeom>
        </p:spPr>
        <p:txBody>
          <a:bodyPr wrap="square">
            <a:spAutoFit/>
          </a:bodyPr>
          <a:p>
            <a:pPr mar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몬스터</a:t>
            </a: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endParaRPr>
          </a:p>
        </p:txBody>
      </p:sp>
      <p:sp>
        <p:nvSpPr>
          <p:cNvPr id="13" name=""/>
          <p:cNvSpPr txBox="1"/>
          <p:nvPr/>
        </p:nvSpPr>
        <p:spPr>
          <a:xfrm>
            <a:off x="2887316" y="4664489"/>
            <a:ext cx="1800639" cy="363882"/>
          </a:xfrm>
          <a:prstGeom prst="rect">
            <a:avLst/>
          </a:prstGeom>
        </p:spPr>
        <p:txBody>
          <a:bodyPr wrap="square">
            <a:spAutoFit/>
          </a:bodyPr>
          <a:p>
            <a:pPr marL="0" indent="0" algn="ctr" defTabSz="914400" rtl="0" eaLnBrk="1" latinLnBrk="1" hangingPunct="1">
              <a:lnSpc>
                <a:spcPct val="100000"/>
              </a:lnSpc>
              <a:spcBef>
                <a:spcPct val="0"/>
              </a:spcBef>
              <a:spcAft>
                <a:spcPts val="0"/>
              </a:spcAft>
              <a:buNone/>
              <a:defRPr/>
            </a:pPr>
            <a:r>
              <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rPr>
              <a:t>배경</a:t>
            </a:r>
            <a:endParaRPr xmlns:mc="http://schemas.openxmlformats.org/markup-compatibility/2006" xmlns:hp="http://schemas.haansoft.com/office/presentation/8.0" kumimoji="0" lang="ko-KR" altLang="en-US" sz="1800" b="0" i="0" u="none" strike="noStrike" kern="1200" cap="none" spc="0" normalizeH="0" baseline="0" mc:Ignorable="hp" hp:hslEmbossed="0">
              <a:solidFill>
                <a:srgbClr val="000000"/>
              </a:solidFill>
              <a:latin typeface="Calibri"/>
              <a:ea typeface="맑은 고딕"/>
              <a:cs typeface="맑은 고딕"/>
            </a:endParaRPr>
          </a:p>
        </p:txBody>
      </p:sp>
    </p:spTree>
    <p:extLst>
      <p:ext uri="{BB962C8B-B14F-4D97-AF65-F5344CB8AC3E}">
        <p14:creationId xmlns:p14="http://schemas.microsoft.com/office/powerpoint/2010/main" val="2853160597"/>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fef99"/>
        </a:solidFill>
      </p:bgPr>
    </p:bg>
    <p:spTree>
      <p:nvGrpSpPr>
        <p:cNvPr id="1" name=""/>
        <p:cNvGrpSpPr/>
        <p:nvPr/>
      </p:nvGrpSpPr>
      <p:grpSpPr>
        <a:xfrm>
          <a:off x="0" y="0"/>
          <a:ext cx="0" cy="0"/>
          <a:chOff x="0" y="0"/>
          <a:chExt cx="0" cy="0"/>
        </a:xfrm>
      </p:grpSpPr>
      <p:sp>
        <p:nvSpPr>
          <p:cNvPr id="2" name="제목 1"/>
          <p:cNvSpPr>
            <a:spLocks noGrp="1"/>
          </p:cNvSpPr>
          <p:nvPr>
            <p:ph type="title" idx="0"/>
          </p:nvPr>
        </p:nvSpPr>
        <p:spPr/>
        <p:txBody>
          <a:bodyPr/>
          <a:p>
            <a:pPr>
              <a:defRPr/>
            </a:pPr>
            <a:r>
              <a:rPr lang="ko-KR" altLang="en-US"/>
              <a:t>게임 난이도 설정</a:t>
            </a:r>
            <a:endParaRPr lang="ko-KR" altLang="en-US"/>
          </a:p>
        </p:txBody>
      </p:sp>
      <p:sp>
        <p:nvSpPr>
          <p:cNvPr id="3" name="내용 개체 틀 2"/>
          <p:cNvSpPr>
            <a:spLocks noGrp="1"/>
          </p:cNvSpPr>
          <p:nvPr>
            <p:ph idx="1"/>
          </p:nvPr>
        </p:nvSpPr>
        <p:spPr>
          <a:xfrm>
            <a:off x="1355033" y="2145471"/>
            <a:ext cx="8163614" cy="3980691"/>
          </a:xfrm>
        </p:spPr>
        <p:txBody>
          <a:bodyPr>
            <a:normAutofit/>
          </a:bodyPr>
          <a:p>
            <a:pPr marL="0" indent="0">
              <a:buNone/>
              <a:defRPr/>
            </a:pPr>
            <a:r>
              <a:rPr lang="ko-KR" altLang="en-US" sz="2500" b="1">
                <a:latin typeface="맑은 고딕"/>
              </a:rPr>
              <a:t> ※보통</a:t>
            </a:r>
            <a:endParaRPr lang="ko-KR" altLang="en-US" sz="2500" b="1">
              <a:latin typeface="맑은 고딕"/>
            </a:endParaRPr>
          </a:p>
          <a:p>
            <a:pPr marL="0" indent="0">
              <a:buNone/>
              <a:defRPr/>
            </a:pPr>
            <a:r>
              <a:rPr lang="ko-KR" altLang="en-US" sz="2300">
                <a:latin typeface="맑은 고딕"/>
              </a:rPr>
              <a:t> 변경 無</a:t>
            </a:r>
            <a:endParaRPr lang="ko-KR" altLang="en-US" sz="2300">
              <a:latin typeface="맑은 고딕"/>
            </a:endParaRPr>
          </a:p>
          <a:p>
            <a:pPr marL="0" indent="0">
              <a:buNone/>
              <a:defRPr/>
            </a:pPr>
            <a:endParaRPr lang="ko-KR" altLang="en-US" sz="2500">
              <a:latin typeface="맑은 고딕"/>
            </a:endParaRPr>
          </a:p>
          <a:p>
            <a:pPr marL="0" indent="0">
              <a:buNone/>
              <a:defRPr/>
            </a:pPr>
            <a:r>
              <a:rPr lang="ko-KR" altLang="en-US" sz="2500" b="1">
                <a:latin typeface="맑은 고딕"/>
              </a:rPr>
              <a:t> ※어려움</a:t>
            </a:r>
            <a:endParaRPr lang="ko-KR" altLang="en-US" sz="2500" b="1">
              <a:latin typeface="맑은 고딕"/>
            </a:endParaRPr>
          </a:p>
          <a:p>
            <a:pPr marL="0" indent="0">
              <a:buNone/>
              <a:defRPr/>
            </a:pPr>
            <a:r>
              <a:rPr lang="ko-KR" altLang="en-US" sz="2300">
                <a:latin typeface="맑은 고딕"/>
              </a:rPr>
              <a:t> 몬스터의 체력 </a:t>
            </a:r>
            <a:r>
              <a:rPr lang="en-US" altLang="ko-KR" sz="2300">
                <a:latin typeface="맑은 고딕"/>
              </a:rPr>
              <a:t>5%</a:t>
            </a:r>
            <a:r>
              <a:rPr lang="ko-KR" altLang="en-US" sz="2300">
                <a:latin typeface="맑은 고딕"/>
              </a:rPr>
              <a:t> 증가</a:t>
            </a:r>
            <a:r>
              <a:rPr lang="en-US" altLang="ko-KR" sz="2300">
                <a:latin typeface="맑은 고딕"/>
              </a:rPr>
              <a:t>,</a:t>
            </a:r>
            <a:r>
              <a:rPr lang="ko-KR" altLang="en-US" sz="2300">
                <a:latin typeface="맑은 고딕"/>
              </a:rPr>
              <a:t> 플레이어가 받는 피해량 </a:t>
            </a:r>
            <a:r>
              <a:rPr lang="en-US" altLang="ko-KR" sz="2300">
                <a:latin typeface="맑은 고딕"/>
              </a:rPr>
              <a:t>5%</a:t>
            </a:r>
            <a:r>
              <a:rPr lang="ko-KR" altLang="en-US" sz="2300">
                <a:latin typeface="맑은 고딕"/>
              </a:rPr>
              <a:t> 증가</a:t>
            </a:r>
            <a:endParaRPr lang="ko-KR" altLang="en-US" sz="2300">
              <a:latin typeface="맑은 고딕"/>
            </a:endParaRPr>
          </a:p>
          <a:p>
            <a:pPr marL="0" indent="0">
              <a:buNone/>
              <a:defRPr/>
            </a:pPr>
            <a:endParaRPr lang="ko-KR" altLang="en-US" sz="2500">
              <a:latin typeface="맑은 고딕"/>
            </a:endParaRPr>
          </a:p>
          <a:p>
            <a:pPr marL="0" indent="0">
              <a:buNone/>
              <a:defRPr/>
            </a:pPr>
            <a:r>
              <a:rPr lang="ko-KR" altLang="en-US" sz="2500" b="1">
                <a:latin typeface="맑은 고딕"/>
              </a:rPr>
              <a:t> ※매우어려움</a:t>
            </a:r>
            <a:endParaRPr lang="ko-KR" altLang="en-US" sz="2500" b="1">
              <a:latin typeface="맑은 고딕"/>
            </a:endParaRPr>
          </a:p>
          <a:p>
            <a:pPr marL="0" indent="0">
              <a:buNone/>
              <a:defRPr/>
            </a:pPr>
            <a:r>
              <a:rPr lang="ko-KR" altLang="en-US" sz="2300">
                <a:latin typeface="맑은 고딕"/>
              </a:rPr>
              <a:t> 몬스터의 체력 </a:t>
            </a:r>
            <a:r>
              <a:rPr lang="en-US" altLang="ko-KR" sz="2300">
                <a:latin typeface="맑은 고딕"/>
              </a:rPr>
              <a:t>10%</a:t>
            </a:r>
            <a:r>
              <a:rPr lang="ko-KR" altLang="en-US" sz="2300">
                <a:latin typeface="맑은 고딕"/>
              </a:rPr>
              <a:t> 증가</a:t>
            </a:r>
            <a:r>
              <a:rPr lang="en-US" altLang="ko-KR" sz="2300">
                <a:latin typeface="맑은 고딕"/>
              </a:rPr>
              <a:t>,</a:t>
            </a:r>
            <a:r>
              <a:rPr lang="ko-KR" altLang="en-US" sz="2300">
                <a:latin typeface="맑은 고딕"/>
              </a:rPr>
              <a:t> 플레이어가 받는 피해량 </a:t>
            </a:r>
            <a:r>
              <a:rPr lang="en-US" altLang="ko-KR" sz="2300">
                <a:latin typeface="맑은 고딕"/>
              </a:rPr>
              <a:t>15%</a:t>
            </a:r>
            <a:r>
              <a:rPr lang="ko-KR" altLang="en-US" sz="2300">
                <a:latin typeface="맑은 고딕"/>
              </a:rPr>
              <a:t> 증가</a:t>
            </a:r>
            <a:endParaRPr lang="ko-KR" altLang="en-US" sz="2300">
              <a:latin typeface="맑은 고딕"/>
            </a:endParaRPr>
          </a:p>
          <a:p>
            <a:pPr marL="0" indent="0">
              <a:buNone/>
              <a:defRPr/>
            </a:pPr>
            <a:endParaRPr lang="ko-KR" altLang="en-US" sz="2500">
              <a:latin typeface="맑은 고딕"/>
            </a:endParaRPr>
          </a:p>
          <a:p>
            <a:pPr marL="0" indent="0">
              <a:buNone/>
              <a:defRPr/>
            </a:pPr>
            <a:endParaRPr lang="en-US" altLang="ko-KR" sz="2500">
              <a:latin typeface="맑은 고딕"/>
            </a:endParaRPr>
          </a:p>
          <a:p>
            <a:pPr marL="0" indent="0">
              <a:buNone/>
              <a:defRPr/>
            </a:pPr>
            <a:endParaRPr lang="en-US" altLang="ko-KR" sz="2500">
              <a:latin typeface="맑은 고딕"/>
            </a:endParaRPr>
          </a:p>
        </p:txBody>
      </p:sp>
    </p:spTree>
    <p:extLst>
      <p:ext uri="{BB962C8B-B14F-4D97-AF65-F5344CB8AC3E}">
        <p14:creationId xmlns:p14="http://schemas.microsoft.com/office/powerpoint/2010/main" val="3620669215"/>
      </p:ext>
    </p:extLst>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663</ep:Words>
  <ep:PresentationFormat>화면 슬라이드 쇼(4:3)</ep:PresentationFormat>
  <ep:Paragraphs>139</ep:Paragraphs>
  <ep:Slides>27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27</vt:i4>
      </vt:variant>
    </vt:vector>
  </ep:HeadingPairs>
  <ep:TitlesOfParts>
    <vt:vector size="28" baseType="lpstr">
      <vt:lpstr>한컴오피스</vt:lpstr>
      <vt:lpstr>PunkVenture</vt:lpstr>
      <vt:lpstr>게임 개요</vt:lpstr>
      <vt:lpstr>우리게임의 모티브</vt:lpstr>
      <vt:lpstr>세계관 &amp; 분위기 차별점</vt:lpstr>
      <vt:lpstr>전투 &amp; 게임 플레이 차별점</vt:lpstr>
      <vt:lpstr>기획 의도 및 배경</vt:lpstr>
      <vt:lpstr>와이어프레임(미완)</vt:lpstr>
      <vt:lpstr>그래픽 퀄리티</vt:lpstr>
      <vt:lpstr>게임 난이도 설정</vt:lpstr>
      <vt:lpstr>플레이 방식</vt:lpstr>
      <vt:lpstr>몬스터 컨셉</vt:lpstr>
      <vt:lpstr>보스 설정</vt:lpstr>
      <vt:lpstr>보스 처형 모션</vt:lpstr>
      <vt:lpstr>1. 코그리움의 유산 (C.O.G - Cemtral Overwatch Guardian)</vt:lpstr>
      <vt:lpstr>두번째 보스</vt:lpstr>
      <vt:lpstr>3. 에테르 오버로드  (Ether Overlord)"</vt:lpstr>
      <vt:lpstr>4. 심연의 감시자 (The Abyssal Warden)</vt:lpstr>
      <vt:lpstr>5. 기계 군주, 네메시스 (Nemesis the Machina Tyrant)</vt:lpstr>
      <vt:lpstr>무기 특성 디자인</vt:lpstr>
      <vt:lpstr>특성</vt:lpstr>
      <vt:lpstr>근거리 &amp; 원거리 무기</vt:lpstr>
      <vt:lpstr>전설 아이템</vt:lpstr>
      <vt:lpstr>버프 시스템</vt:lpstr>
      <vt:lpstr>디버프 시스템</vt:lpstr>
      <vt:lpstr>부활/환생 시스템</vt:lpstr>
      <vt:lpstr>애니메이션 프레임</vt:lpstr>
      <vt:lpstr>슬라이드 27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2025-01-01T09:16:55.169</dcterms:created>
  <dc:creator>User</dc:creator>
  <cp:lastModifiedBy>rakhr</cp:lastModifiedBy>
  <dcterms:modified xsi:type="dcterms:W3CDTF">2025-03-04T10:15:45.941</dcterms:modified>
  <cp:revision>392</cp:revision>
  <dc:title>게임 제목</dc:title>
  <cp:version>12.0.0.535</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